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82" r:id="rId4"/>
    <p:sldId id="267" r:id="rId5"/>
    <p:sldId id="269" r:id="rId6"/>
    <p:sldId id="259" r:id="rId7"/>
    <p:sldId id="265" r:id="rId8"/>
    <p:sldId id="260" r:id="rId9"/>
    <p:sldId id="264" r:id="rId10"/>
    <p:sldId id="263" r:id="rId11"/>
    <p:sldId id="289" r:id="rId12"/>
    <p:sldId id="273" r:id="rId13"/>
    <p:sldId id="274" r:id="rId14"/>
    <p:sldId id="275" r:id="rId15"/>
    <p:sldId id="280" r:id="rId16"/>
    <p:sldId id="293" r:id="rId17"/>
    <p:sldId id="281" r:id="rId18"/>
    <p:sldId id="285" r:id="rId19"/>
    <p:sldId id="286" r:id="rId20"/>
    <p:sldId id="283" r:id="rId21"/>
    <p:sldId id="294" r:id="rId22"/>
    <p:sldId id="290" r:id="rId23"/>
    <p:sldId id="291" r:id="rId24"/>
    <p:sldId id="287" r:id="rId25"/>
    <p:sldId id="28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64" autoAdjust="0"/>
    <p:restoredTop sz="94660"/>
  </p:normalViewPr>
  <p:slideViewPr>
    <p:cSldViewPr snapToGrid="0">
      <p:cViewPr varScale="1">
        <p:scale>
          <a:sx n="128" d="100"/>
          <a:sy n="128" d="100"/>
        </p:scale>
        <p:origin x="2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4920F06-D21B-4100-B7AF-B4E06DB39657}" type="datetimeFigureOut">
              <a:rPr lang="en-US" smtClean="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34773219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0F06-D21B-4100-B7AF-B4E06DB39657}" type="datetimeFigureOut">
              <a:rPr lang="en-US" smtClean="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2436823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0F06-D21B-4100-B7AF-B4E06DB39657}" type="datetimeFigureOut">
              <a:rPr lang="en-US" smtClean="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1640245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4920F06-D21B-4100-B7AF-B4E06DB39657}" type="datetimeFigureOut">
              <a:rPr lang="en-US" smtClean="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33542571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4920F06-D21B-4100-B7AF-B4E06DB39657}" type="datetimeFigureOut">
              <a:rPr lang="en-US" smtClean="0"/>
              <a:t>3/3/21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1727147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4920F06-D21B-4100-B7AF-B4E06DB39657}" type="datetimeFigureOut">
              <a:rPr lang="en-US" smtClean="0"/>
              <a:t>3/3/21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3348246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4920F06-D21B-4100-B7AF-B4E06DB39657}" type="datetimeFigureOut">
              <a:rPr lang="en-US" smtClean="0"/>
              <a:t>3/3/21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8696262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4920F06-D21B-4100-B7AF-B4E06DB39657}" type="datetimeFigureOut">
              <a:rPr lang="en-US" smtClean="0"/>
              <a:t>3/3/21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13440055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920F06-D21B-4100-B7AF-B4E06DB39657}" type="datetimeFigureOut">
              <a:rPr lang="en-US" smtClean="0"/>
              <a:t>3/3/21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3021739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0F06-D21B-4100-B7AF-B4E06DB39657}" type="datetimeFigureOut">
              <a:rPr lang="en-US" smtClean="0"/>
              <a:t>3/3/21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2143130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4920F06-D21B-4100-B7AF-B4E06DB39657}" type="datetimeFigureOut">
              <a:rPr lang="en-US" smtClean="0"/>
              <a:t>3/3/21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D1B6F5-0896-4E86-BB06-F569C6B942DA}" type="slidenum">
              <a:rPr lang="en-US" smtClean="0"/>
              <a:t>‹#›</a:t>
            </a:fld>
            <a:endParaRPr lang="en-US" dirty="0"/>
          </a:p>
        </p:txBody>
      </p:sp>
    </p:spTree>
    <p:extLst>
      <p:ext uri="{BB962C8B-B14F-4D97-AF65-F5344CB8AC3E}">
        <p14:creationId xmlns:p14="http://schemas.microsoft.com/office/powerpoint/2010/main" val="3604479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920F06-D21B-4100-B7AF-B4E06DB39657}" type="datetimeFigureOut">
              <a:rPr lang="en-US" smtClean="0"/>
              <a:t>3/3/21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D1B6F5-0896-4E86-BB06-F569C6B942DA}" type="slidenum">
              <a:rPr lang="en-US" smtClean="0"/>
              <a:t>‹#›</a:t>
            </a:fld>
            <a:endParaRPr lang="en-US" dirty="0"/>
          </a:p>
        </p:txBody>
      </p:sp>
    </p:spTree>
    <p:extLst>
      <p:ext uri="{BB962C8B-B14F-4D97-AF65-F5344CB8AC3E}">
        <p14:creationId xmlns:p14="http://schemas.microsoft.com/office/powerpoint/2010/main" val="3159780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www.ohchr.org/en/issues/sexualorientationgender/pages/index.asp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ohchr.org/EN/NewsEvents/Pages/DisplayNews.aspx?NewsID=26769"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ww.unwomen.org/en"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s://www.youtube.com/watch?v=P66sR7GHuqk&amp;feature=youtu.be"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hyperlink" Target="https://www.coe.int/en/web/istanbul-convention/text-of-the-convention" TargetMode="External"/><Relationship Id="rId2" Type="http://schemas.openxmlformats.org/officeDocument/2006/relationships/hyperlink" Target="https://www.unwomen.org/en/news/stories/2021/2/take-five-hayat-mirshad" TargetMode="External"/><Relationship Id="rId1" Type="http://schemas.openxmlformats.org/officeDocument/2006/relationships/slideLayout" Target="../slideLayouts/slideLayout7.xml"/><Relationship Id="rId5" Type="http://schemas.openxmlformats.org/officeDocument/2006/relationships/hyperlink" Target="https://rm.coe.int/1st-general-report-on-grevio-s-activities/16809cd382" TargetMode="External"/><Relationship Id="rId4" Type="http://schemas.openxmlformats.org/officeDocument/2006/relationships/hyperlink" Target="https://rm.coe.int/istanbul-convention-easy-to-read-final/16809e825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rm.coe.int/16800d383a" TargetMode="External"/><Relationship Id="rId2" Type="http://schemas.openxmlformats.org/officeDocument/2006/relationships/hyperlink" Target="https://www.coe.int/en/web/istanbul-convention/country-monitoring-work" TargetMode="External"/><Relationship Id="rId1" Type="http://schemas.openxmlformats.org/officeDocument/2006/relationships/slideLayout" Target="../slideLayouts/slideLayout7.xml"/><Relationship Id="rId4" Type="http://schemas.openxmlformats.org/officeDocument/2006/relationships/hyperlink" Target="https://undocs.org/A/75/144"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ontheissuesmagazine.com/2009winter/2009winter_7.php" TargetMode="External"/><Relationship Id="rId2" Type="http://schemas.openxmlformats.org/officeDocument/2006/relationships/hyperlink" Target="https://www.who.int/emergencies/diseases/novel-coronavirus-2019/question-and-answers-hub/q-a-detail/violence-against-women-during-covid-19?gclid=EAIaIQobChMIneeC95GK7AIViM_tCh19Lg7OEAAYASAAEgKs6fD_BwE" TargetMode="External"/><Relationship Id="rId1" Type="http://schemas.openxmlformats.org/officeDocument/2006/relationships/slideLayout" Target="../slideLayouts/slideLayout7.xml"/><Relationship Id="rId4" Type="http://schemas.openxmlformats.org/officeDocument/2006/relationships/hyperlink" Target="https://pdfs.semanticscholar.org/9e69/443eb430bd0e4a10b33b35ed006a4f8b35c7.pdf"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unwomen.org/en/news/stories/2019/7/news-event-gender-diversity-and-non-binary-identities" TargetMode="External"/><Relationship Id="rId2" Type="http://schemas.openxmlformats.org/officeDocument/2006/relationships/hyperlink" Target="https://www.unwomen.org/en/what-we-do/ending-violence-against-women/faqs/types-of-violence" TargetMode="External"/><Relationship Id="rId1" Type="http://schemas.openxmlformats.org/officeDocument/2006/relationships/slideLayout" Target="../slideLayouts/slideLayout7.xml"/><Relationship Id="rId4" Type="http://schemas.openxmlformats.org/officeDocument/2006/relationships/hyperlink" Target="https://www.unwomen.org/en/news/stories/2016/5/un-womens-constitutional-database-boosts-efforts-towards-womens-right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un.org/en/universal-declaration-human-rights/"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s://www.ohchr.org/Documents/Publications/CoreInternationalHumanRightsTreaties_en.pdf"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hyperlink" Target="https://www.un.org/womenwatch/daw/cedaw/text/econvention.htm"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78000"/>
            <a:ext cx="9144000" cy="2387600"/>
          </a:xfrm>
        </p:spPr>
        <p:txBody>
          <a:bodyPr>
            <a:normAutofit fontScale="90000"/>
          </a:bodyPr>
          <a:lstStyle/>
          <a:p>
            <a:r>
              <a:rPr lang="en-GB" sz="6700" b="1" dirty="0">
                <a:latin typeface="+mn-lt"/>
              </a:rPr>
              <a:t>WHRC</a:t>
            </a:r>
            <a:br>
              <a:rPr lang="en-GB" b="1" dirty="0">
                <a:latin typeface="+mn-lt"/>
              </a:rPr>
            </a:br>
            <a:br>
              <a:rPr lang="en-GB" b="1" dirty="0">
                <a:latin typeface="+mn-lt"/>
              </a:rPr>
            </a:br>
            <a:r>
              <a:rPr lang="en-GB" sz="7300" b="1" dirty="0">
                <a:latin typeface="+mn-lt"/>
              </a:rPr>
              <a:t>CEDAW and the UN</a:t>
            </a:r>
            <a:br>
              <a:rPr lang="en-GB" sz="7300" b="1" dirty="0">
                <a:latin typeface="+mn-lt"/>
              </a:rPr>
            </a:br>
            <a:r>
              <a:rPr lang="en-GB" sz="3600" b="1" dirty="0">
                <a:latin typeface="+mn-lt"/>
              </a:rPr>
              <a:t>Guide to CEDAW at UN Committee on the Status of Women Parallel Event - March 2021</a:t>
            </a:r>
            <a:endParaRPr lang="en-US" sz="3600" b="1" dirty="0">
              <a:latin typeface="+mn-lt"/>
            </a:endParaRPr>
          </a:p>
        </p:txBody>
      </p:sp>
      <p:sp>
        <p:nvSpPr>
          <p:cNvPr id="3" name="Subtitle 2"/>
          <p:cNvSpPr>
            <a:spLocks noGrp="1"/>
          </p:cNvSpPr>
          <p:nvPr>
            <p:ph type="subTitle" idx="1"/>
          </p:nvPr>
        </p:nvSpPr>
        <p:spPr>
          <a:xfrm>
            <a:off x="1524000" y="4354899"/>
            <a:ext cx="9144000" cy="1655762"/>
          </a:xfrm>
        </p:spPr>
        <p:txBody>
          <a:bodyPr/>
          <a:lstStyle/>
          <a:p>
            <a:r>
              <a:rPr lang="en-GB" dirty="0"/>
              <a:t>28</a:t>
            </a:r>
            <a:r>
              <a:rPr lang="en-GB" baseline="30000" dirty="0"/>
              <a:t>th</a:t>
            </a:r>
            <a:r>
              <a:rPr lang="en-GB" dirty="0"/>
              <a:t> February 2021</a:t>
            </a:r>
          </a:p>
          <a:p>
            <a:r>
              <a:rPr lang="en-GB" dirty="0"/>
              <a:t>Thoughts from an international lawyer</a:t>
            </a:r>
            <a:endParaRPr lang="en-US" dirty="0"/>
          </a:p>
        </p:txBody>
      </p:sp>
      <p:sp>
        <p:nvSpPr>
          <p:cNvPr id="4" name="TextBox 3"/>
          <p:cNvSpPr txBox="1"/>
          <p:nvPr/>
        </p:nvSpPr>
        <p:spPr>
          <a:xfrm>
            <a:off x="5640456" y="2971800"/>
            <a:ext cx="65" cy="276999"/>
          </a:xfrm>
          <a:prstGeom prst="rect">
            <a:avLst/>
          </a:prstGeom>
          <a:noFill/>
        </p:spPr>
        <p:txBody>
          <a:bodyPr wrap="none" lIns="0" tIns="0" rIns="0" bIns="0" rtlCol="0">
            <a:spAutoFit/>
          </a:bodyPr>
          <a:lstStyle/>
          <a:p>
            <a:endParaRPr lang="en-US" dirty="0"/>
          </a:p>
        </p:txBody>
      </p:sp>
    </p:spTree>
    <p:extLst>
      <p:ext uri="{BB962C8B-B14F-4D97-AF65-F5344CB8AC3E}">
        <p14:creationId xmlns:p14="http://schemas.microsoft.com/office/powerpoint/2010/main" val="19987089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2852" y="433382"/>
            <a:ext cx="7334596" cy="6401753"/>
          </a:xfrm>
          <a:prstGeom prst="rect">
            <a:avLst/>
          </a:prstGeom>
        </p:spPr>
        <p:txBody>
          <a:bodyPr wrap="square">
            <a:spAutoFit/>
          </a:bodyPr>
          <a:lstStyle/>
          <a:p>
            <a:r>
              <a:rPr lang="en-GB" sz="3600" b="1" dirty="0"/>
              <a:t>CEDAW</a:t>
            </a:r>
            <a:endParaRPr lang="en-GB" sz="3600" dirty="0"/>
          </a:p>
          <a:p>
            <a:endParaRPr lang="en-GB" sz="2000" b="1" dirty="0"/>
          </a:p>
          <a:p>
            <a:r>
              <a:rPr lang="en-GB" sz="2000" b="1" dirty="0"/>
              <a:t>The rights holders under the Convention are women (and girls)</a:t>
            </a:r>
          </a:p>
          <a:p>
            <a:endParaRPr lang="en-GB" sz="2000" b="1" dirty="0"/>
          </a:p>
          <a:p>
            <a:pPr lvl="1"/>
            <a:r>
              <a:rPr lang="en-GB" dirty="0">
                <a:effectLst/>
              </a:rPr>
              <a:t>an unique asymmetric approach by prohibiting all discrimination against </a:t>
            </a:r>
            <a:r>
              <a:rPr lang="en-GB" b="1" dirty="0">
                <a:effectLst/>
              </a:rPr>
              <a:t>women as opposed to men </a:t>
            </a:r>
            <a:r>
              <a:rPr lang="en-GB" dirty="0">
                <a:effectLst/>
              </a:rPr>
              <a:t>rather than symmetrically prohibiting discrimination based on “sex” or “gender.” in other UN texts</a:t>
            </a:r>
            <a:endParaRPr lang="en-GB" dirty="0"/>
          </a:p>
          <a:p>
            <a:endParaRPr lang="en-GB" dirty="0"/>
          </a:p>
          <a:p>
            <a:r>
              <a:rPr lang="en-GB" b="1" dirty="0"/>
              <a:t>the text itself does not have:</a:t>
            </a:r>
          </a:p>
          <a:p>
            <a:pPr marL="285750" indent="-285750">
              <a:buFont typeface="Arial" panose="020B0604020202020204" pitchFamily="34" charset="0"/>
              <a:buChar char="•"/>
            </a:pPr>
            <a:r>
              <a:rPr lang="en-GB" b="1" dirty="0"/>
              <a:t>specific rights for children, we got CRC</a:t>
            </a:r>
          </a:p>
          <a:p>
            <a:pPr marL="285750" indent="-285750">
              <a:buFont typeface="Arial" panose="020B0604020202020204" pitchFamily="34" charset="0"/>
              <a:buChar char="•"/>
            </a:pPr>
            <a:endParaRPr lang="en-GB" b="1" dirty="0"/>
          </a:p>
          <a:p>
            <a:pPr marL="285750" indent="-285750">
              <a:buFont typeface="Arial" panose="020B0604020202020204" pitchFamily="34" charset="0"/>
              <a:buChar char="•"/>
            </a:pPr>
            <a:r>
              <a:rPr lang="en-GB" b="1" dirty="0"/>
              <a:t>sexual orientation or gender identity</a:t>
            </a:r>
          </a:p>
          <a:p>
            <a:pPr marL="342900" indent="-342900">
              <a:buFont typeface="Arial" panose="020B0604020202020204" pitchFamily="34" charset="0"/>
              <a:buChar char="•"/>
            </a:pPr>
            <a:endParaRPr lang="en-GB" b="1" dirty="0"/>
          </a:p>
          <a:p>
            <a:pPr marL="285750" indent="-285750">
              <a:buFont typeface="Arial" panose="020B0604020202020204" pitchFamily="34" charset="0"/>
              <a:buChar char="•"/>
            </a:pPr>
            <a:r>
              <a:rPr lang="en-GB" b="1" dirty="0"/>
              <a:t>violence against women UN has completely failed to produce new convention on VAW, conservative/religious/cultural backlash from at least 80 states</a:t>
            </a:r>
          </a:p>
          <a:p>
            <a:pPr marL="342900" indent="-342900">
              <a:buFont typeface="Arial" panose="020B0604020202020204" pitchFamily="34" charset="0"/>
              <a:buChar char="•"/>
            </a:pPr>
            <a:endParaRPr lang="en-GB" b="1" dirty="0"/>
          </a:p>
          <a:p>
            <a:r>
              <a:rPr lang="en-GB" b="1" dirty="0"/>
              <a:t>But UN recommends all countries ratifying the Istanbul Convention on VAW, created by the Council of Europe, in force 2014</a:t>
            </a:r>
          </a:p>
          <a:p>
            <a:endParaRPr lang="en-GB" sz="1600" dirty="0"/>
          </a:p>
          <a:p>
            <a:r>
              <a:rPr lang="en-GB" sz="1600" dirty="0"/>
              <a:t>USA, Canada, Japan, Mexico others plus Holy See* were involved in drafting text</a:t>
            </a:r>
          </a:p>
          <a:p>
            <a:r>
              <a:rPr lang="en-GB" sz="1600" dirty="0"/>
              <a:t>* Holy See is armed wing of the Vatican with special status at UN</a:t>
            </a:r>
          </a:p>
        </p:txBody>
      </p:sp>
    </p:spTree>
    <p:extLst>
      <p:ext uri="{BB962C8B-B14F-4D97-AF65-F5344CB8AC3E}">
        <p14:creationId xmlns:p14="http://schemas.microsoft.com/office/powerpoint/2010/main" val="17617977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6918" y="533556"/>
            <a:ext cx="8128337" cy="5293757"/>
          </a:xfrm>
          <a:prstGeom prst="rect">
            <a:avLst/>
          </a:prstGeom>
        </p:spPr>
        <p:txBody>
          <a:bodyPr wrap="square">
            <a:spAutoFit/>
          </a:bodyPr>
          <a:lstStyle/>
          <a:p>
            <a:r>
              <a:rPr lang="en-GB" sz="2800" b="1" dirty="0"/>
              <a:t>Council of Europe Convention on preventing and combating violence against women and domestic violence (Istanbul)</a:t>
            </a:r>
          </a:p>
          <a:p>
            <a:endParaRPr lang="en-GB" sz="2800" b="1" dirty="0"/>
          </a:p>
          <a:p>
            <a:r>
              <a:rPr lang="en-GB" sz="2800" b="1" dirty="0"/>
              <a:t>The oven – ready solution</a:t>
            </a:r>
          </a:p>
          <a:p>
            <a:endParaRPr lang="en-GB" b="1" dirty="0"/>
          </a:p>
          <a:p>
            <a:endParaRPr lang="en-GB" b="1" dirty="0"/>
          </a:p>
          <a:p>
            <a:r>
              <a:rPr lang="en-GB" b="1" dirty="0"/>
              <a:t>Council of Europe countries agree to tackle VAW and domestic violence seriously and spend money on it.</a:t>
            </a:r>
          </a:p>
          <a:p>
            <a:endParaRPr lang="en-GB" b="1" dirty="0"/>
          </a:p>
          <a:p>
            <a:pPr marL="285750" indent="-285750">
              <a:buFont typeface="Arial" panose="020B0604020202020204" pitchFamily="34" charset="0"/>
              <a:buChar char="•"/>
            </a:pPr>
            <a:r>
              <a:rPr lang="en-GB" dirty="0"/>
              <a:t>most comprehensive international human rights treaty on violence against women and domestic violence. </a:t>
            </a:r>
          </a:p>
          <a:p>
            <a:pPr marL="285750" indent="-285750">
              <a:buFont typeface="Arial" panose="020B0604020202020204" pitchFamily="34" charset="0"/>
              <a:buChar char="•"/>
            </a:pPr>
            <a:r>
              <a:rPr lang="en-GB" dirty="0"/>
              <a:t>A roadmap for government action</a:t>
            </a:r>
          </a:p>
          <a:p>
            <a:pPr marL="285750" indent="-285750">
              <a:buFont typeface="Arial" panose="020B0604020202020204" pitchFamily="34" charset="0"/>
              <a:buChar char="•"/>
            </a:pPr>
            <a:r>
              <a:rPr lang="en-GB" dirty="0"/>
              <a:t>legally binding instrument explicitly defines VAW as a human rights violation and: </a:t>
            </a:r>
          </a:p>
          <a:p>
            <a:pPr marL="285750" indent="-285750">
              <a:buFont typeface="Arial" panose="020B0604020202020204" pitchFamily="34" charset="0"/>
              <a:buChar char="•"/>
            </a:pPr>
            <a:r>
              <a:rPr lang="en-GB" dirty="0"/>
              <a:t>a form of gender-based discrimination with strong emphasis on prevention, criminalising the perpetrators and survivors’ rights. </a:t>
            </a:r>
          </a:p>
        </p:txBody>
      </p:sp>
    </p:spTree>
    <p:extLst>
      <p:ext uri="{BB962C8B-B14F-4D97-AF65-F5344CB8AC3E}">
        <p14:creationId xmlns:p14="http://schemas.microsoft.com/office/powerpoint/2010/main" val="3091653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1509" y="684585"/>
            <a:ext cx="7596995" cy="4832092"/>
          </a:xfrm>
          <a:prstGeom prst="rect">
            <a:avLst/>
          </a:prstGeom>
        </p:spPr>
        <p:txBody>
          <a:bodyPr wrap="square">
            <a:spAutoFit/>
          </a:bodyPr>
          <a:lstStyle/>
          <a:p>
            <a:r>
              <a:rPr lang="en-GB" sz="3600" b="1" dirty="0"/>
              <a:t>Why are LGB and T people pushing for changes to binding UN Human Rights law?</a:t>
            </a:r>
          </a:p>
          <a:p>
            <a:endParaRPr lang="en-GB" sz="2000" dirty="0"/>
          </a:p>
          <a:p>
            <a:r>
              <a:rPr lang="en-GB" sz="2000" dirty="0"/>
              <a:t>The UN </a:t>
            </a:r>
            <a:r>
              <a:rPr lang="en-GB" sz="2000" dirty="0">
                <a:effectLst/>
              </a:rPr>
              <a:t>Human Rights (“HRC”) Committee has yet to establish clear and specific rights for LGBTI people, but the international community has moved forward in its recognition of such rights recently, next slides  explain</a:t>
            </a:r>
          </a:p>
          <a:p>
            <a:endParaRPr lang="en-GB" sz="2000" dirty="0"/>
          </a:p>
          <a:p>
            <a:r>
              <a:rPr lang="en-GB" sz="2000" dirty="0">
                <a:effectLst/>
              </a:rPr>
              <a:t>sexual orientation was first recognised as needing protection in 1994</a:t>
            </a:r>
          </a:p>
          <a:p>
            <a:endParaRPr lang="en-GB" sz="2000" dirty="0"/>
          </a:p>
          <a:p>
            <a:r>
              <a:rPr lang="en-GB" sz="2000" dirty="0"/>
              <a:t>largely unclear the extent to which these texts actually protects LGB or T or I individuals from discrimination</a:t>
            </a:r>
            <a:endParaRPr lang="en-US" sz="2000" dirty="0"/>
          </a:p>
        </p:txBody>
      </p:sp>
    </p:spTree>
    <p:extLst>
      <p:ext uri="{BB962C8B-B14F-4D97-AF65-F5344CB8AC3E}">
        <p14:creationId xmlns:p14="http://schemas.microsoft.com/office/powerpoint/2010/main" val="10228612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6123" y="584138"/>
            <a:ext cx="7858756" cy="6047809"/>
          </a:xfrm>
          <a:prstGeom prst="rect">
            <a:avLst/>
          </a:prstGeom>
        </p:spPr>
        <p:txBody>
          <a:bodyPr wrap="square">
            <a:spAutoFit/>
          </a:bodyPr>
          <a:lstStyle/>
          <a:p>
            <a:r>
              <a:rPr lang="en-GB" sz="3600" b="1" dirty="0">
                <a:effectLst/>
                <a:latin typeface="Arial" panose="020B0604020202020204" pitchFamily="34" charset="0"/>
              </a:rPr>
              <a:t>For information, the attempts:</a:t>
            </a:r>
          </a:p>
          <a:p>
            <a:pPr marL="285750" indent="-285750">
              <a:lnSpc>
                <a:spcPct val="130000"/>
              </a:lnSpc>
              <a:buFont typeface="Arial" panose="020B0604020202020204" pitchFamily="34" charset="0"/>
              <a:buChar char="•"/>
            </a:pPr>
            <a:r>
              <a:rPr lang="en-GB" b="1" dirty="0">
                <a:effectLst/>
              </a:rPr>
              <a:t>2003 Draft UN Resolution on Human Rights and Sexual Orientation</a:t>
            </a:r>
            <a:r>
              <a:rPr lang="en-GB" dirty="0">
                <a:effectLst/>
              </a:rPr>
              <a:t>, “Brazilian Resolution,” met with shock and fierce protests, ultimately leading to the resolution’s postponement and </a:t>
            </a:r>
            <a:r>
              <a:rPr lang="en-GB" dirty="0"/>
              <a:t>it went no-where</a:t>
            </a:r>
          </a:p>
          <a:p>
            <a:pPr marL="285750" indent="-285750">
              <a:lnSpc>
                <a:spcPct val="130000"/>
              </a:lnSpc>
              <a:buFont typeface="Arial" panose="020B0604020202020204" pitchFamily="34" charset="0"/>
              <a:buChar char="•"/>
            </a:pPr>
            <a:endParaRPr lang="en-GB" b="1" dirty="0"/>
          </a:p>
          <a:p>
            <a:pPr marL="285750" indent="-285750">
              <a:lnSpc>
                <a:spcPct val="130000"/>
              </a:lnSpc>
              <a:buFont typeface="Arial" panose="020B0604020202020204" pitchFamily="34" charset="0"/>
              <a:buChar char="•"/>
            </a:pPr>
            <a:r>
              <a:rPr lang="en-GB" b="1" dirty="0"/>
              <a:t>2006 Yogyakarta Principles </a:t>
            </a:r>
            <a:r>
              <a:rPr lang="en-GB" dirty="0"/>
              <a:t>Arguably most influential document on LGBT rights Claims to explain existing HR law,  many disagree with its statements. Not UN. </a:t>
            </a:r>
            <a:r>
              <a:rPr lang="en-GB" dirty="0">
                <a:effectLst/>
              </a:rPr>
              <a:t>Principles are completely non – binding, </a:t>
            </a:r>
            <a:r>
              <a:rPr lang="en-GB" dirty="0"/>
              <a:t>lobbying effort by 'legal experts'</a:t>
            </a:r>
          </a:p>
          <a:p>
            <a:pPr marL="285750" indent="-285750">
              <a:lnSpc>
                <a:spcPct val="130000"/>
              </a:lnSpc>
              <a:buFont typeface="Arial" panose="020B0604020202020204" pitchFamily="34" charset="0"/>
              <a:buChar char="•"/>
            </a:pPr>
            <a:endParaRPr lang="en-GB" dirty="0"/>
          </a:p>
          <a:p>
            <a:pPr marL="285750" indent="-285750">
              <a:lnSpc>
                <a:spcPct val="130000"/>
              </a:lnSpc>
              <a:buFont typeface="Arial" panose="020B0604020202020204" pitchFamily="34" charset="0"/>
              <a:buChar char="•"/>
            </a:pPr>
            <a:r>
              <a:rPr lang="en-GB" b="1" dirty="0">
                <a:effectLst/>
              </a:rPr>
              <a:t>2008 UN Declaration on Sexual Orientation and Gender Identity</a:t>
            </a:r>
            <a:r>
              <a:rPr lang="en-GB" dirty="0">
                <a:effectLst/>
              </a:rPr>
              <a:t>, specifically acknowledges LGBT individuals’ rights within international human rights law and to condemn human rights violations against LGBT people </a:t>
            </a:r>
            <a:r>
              <a:rPr lang="en-GB" dirty="0"/>
              <a:t>faced stark opposition in counter statement signed by 57 countries</a:t>
            </a:r>
            <a:endParaRPr lang="en-US" dirty="0"/>
          </a:p>
          <a:p>
            <a:pPr marL="285750" indent="-285750">
              <a:lnSpc>
                <a:spcPct val="130000"/>
              </a:lnSpc>
              <a:buFont typeface="Arial" panose="020B0604020202020204" pitchFamily="34" charset="0"/>
              <a:buChar char="•"/>
            </a:pPr>
            <a:endParaRPr lang="en-US" dirty="0"/>
          </a:p>
          <a:p>
            <a:pPr marL="285750" indent="-285750">
              <a:lnSpc>
                <a:spcPct val="130000"/>
              </a:lnSpc>
              <a:buFont typeface="Arial" panose="020B0604020202020204" pitchFamily="34" charset="0"/>
              <a:buChar char="•"/>
            </a:pPr>
            <a:r>
              <a:rPr lang="en-GB" b="1" dirty="0"/>
              <a:t>2014 Second Resolution </a:t>
            </a:r>
            <a:r>
              <a:rPr lang="en-GB" dirty="0"/>
              <a:t>on 'human rights, sexual orientation and gender Identity, passed in HRC 25 votes to 14, 7 abstentions (25 from 47)  Wiki…</a:t>
            </a:r>
          </a:p>
        </p:txBody>
      </p:sp>
    </p:spTree>
    <p:extLst>
      <p:ext uri="{BB962C8B-B14F-4D97-AF65-F5344CB8AC3E}">
        <p14:creationId xmlns:p14="http://schemas.microsoft.com/office/powerpoint/2010/main" val="2076536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28201" y="760621"/>
            <a:ext cx="8291059" cy="5632311"/>
          </a:xfrm>
          <a:prstGeom prst="rect">
            <a:avLst/>
          </a:prstGeom>
        </p:spPr>
        <p:txBody>
          <a:bodyPr wrap="square">
            <a:spAutoFit/>
          </a:bodyPr>
          <a:lstStyle/>
          <a:p>
            <a:pPr marL="285750" indent="-285750">
              <a:lnSpc>
                <a:spcPct val="130000"/>
              </a:lnSpc>
              <a:buFont typeface="Arial" panose="020B0604020202020204" pitchFamily="34" charset="0"/>
              <a:buChar char="•"/>
            </a:pPr>
            <a:r>
              <a:rPr lang="en-GB" sz="2000" dirty="0"/>
              <a:t>In 2013, Human Rights Council launched its ‘Free and Equal’ campaign: ‘an unprecedented global UN public education campaign for lesbian, gay, bisexual and transgender (LGBT) equality’</a:t>
            </a:r>
          </a:p>
          <a:p>
            <a:pPr marL="285750" indent="-285750">
              <a:lnSpc>
                <a:spcPct val="130000"/>
              </a:lnSpc>
              <a:buFont typeface="Arial" panose="020B0604020202020204" pitchFamily="34" charset="0"/>
              <a:buChar char="•"/>
            </a:pPr>
            <a:r>
              <a:rPr lang="en-GB" sz="2000" dirty="0"/>
              <a:t>Then intersex people added (thus: LGBTI)</a:t>
            </a:r>
          </a:p>
          <a:p>
            <a:pPr marL="285750" indent="-285750">
              <a:lnSpc>
                <a:spcPct val="130000"/>
              </a:lnSpc>
              <a:buFont typeface="Arial" panose="020B0604020202020204" pitchFamily="34" charset="0"/>
              <a:buChar char="•"/>
            </a:pPr>
            <a:r>
              <a:rPr lang="en-GB" sz="2000" dirty="0"/>
              <a:t>The high water mark is in 2016, UN established office of Independent Expert for protection against violence and discrimination based on sexual orientation and gender identity (SOGI)</a:t>
            </a:r>
          </a:p>
          <a:p>
            <a:pPr marL="285750" indent="-285750">
              <a:lnSpc>
                <a:spcPct val="130000"/>
              </a:lnSpc>
              <a:buFont typeface="Arial" panose="020B0604020202020204" pitchFamily="34" charset="0"/>
              <a:buChar char="•"/>
            </a:pPr>
            <a:r>
              <a:rPr lang="en-GB" sz="2000" dirty="0"/>
              <a:t>What is he up too?</a:t>
            </a:r>
          </a:p>
          <a:p>
            <a:pPr marL="285750" indent="-285750">
              <a:lnSpc>
                <a:spcPct val="130000"/>
              </a:lnSpc>
              <a:buFont typeface="Arial" panose="020B0604020202020204" pitchFamily="34" charset="0"/>
              <a:buChar char="•"/>
            </a:pPr>
            <a:r>
              <a:rPr lang="en-GB" sz="2000" b="1" dirty="0"/>
              <a:t>Call for input to a thematic report: Gender, sexual orientation and gender identity – by 14</a:t>
            </a:r>
            <a:r>
              <a:rPr lang="en-GB" sz="2000" b="1" baseline="30000" dirty="0"/>
              <a:t>th</a:t>
            </a:r>
            <a:r>
              <a:rPr lang="en-GB" sz="2000" b="1" dirty="0"/>
              <a:t> March</a:t>
            </a:r>
          </a:p>
          <a:p>
            <a:endParaRPr lang="en-GB" sz="2000" dirty="0">
              <a:hlinkClick r:id="rId2"/>
            </a:endParaRPr>
          </a:p>
          <a:p>
            <a:r>
              <a:rPr lang="en-GB" sz="2000" dirty="0">
                <a:hlinkClick r:id="rId2"/>
              </a:rPr>
              <a:t>https://www.ohchr.org/en/issues/sexualorientationgender/pages/index.aspx</a:t>
            </a:r>
            <a:endParaRPr lang="en-GB" sz="2000" dirty="0"/>
          </a:p>
          <a:p>
            <a:endParaRPr lang="en-GB" sz="2000" dirty="0"/>
          </a:p>
          <a:p>
            <a:r>
              <a:rPr lang="en-GB" sz="2000" dirty="0"/>
              <a:t>None of this is binding law. Unfortunately it shows strong interest from many countries at UN, in both directions</a:t>
            </a:r>
          </a:p>
        </p:txBody>
      </p:sp>
    </p:spTree>
    <p:extLst>
      <p:ext uri="{BB962C8B-B14F-4D97-AF65-F5344CB8AC3E}">
        <p14:creationId xmlns:p14="http://schemas.microsoft.com/office/powerpoint/2010/main" val="1404199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879" y="456981"/>
            <a:ext cx="7686541" cy="6491008"/>
          </a:xfrm>
          <a:prstGeom prst="rect">
            <a:avLst/>
          </a:prstGeom>
        </p:spPr>
        <p:txBody>
          <a:bodyPr wrap="square">
            <a:spAutoFit/>
          </a:bodyPr>
          <a:lstStyle/>
          <a:p>
            <a:r>
              <a:rPr lang="en-GB" sz="2800" b="1" dirty="0">
                <a:effectLst/>
                <a:latin typeface="Arial" panose="020B0604020202020204" pitchFamily="34" charset="0"/>
              </a:rPr>
              <a:t>New Treaty to protect LGB or LGBT rights?</a:t>
            </a:r>
          </a:p>
          <a:p>
            <a:pPr marL="285750" indent="-285750">
              <a:buFont typeface="Arial" panose="020B0604020202020204" pitchFamily="34" charset="0"/>
              <a:buChar char="•"/>
            </a:pPr>
            <a:endParaRPr lang="en-GB" b="1" dirty="0">
              <a:latin typeface="Arial" panose="020B0604020202020204" pitchFamily="34" charset="0"/>
            </a:endParaRPr>
          </a:p>
          <a:p>
            <a:pPr marL="285750" indent="-285750">
              <a:lnSpc>
                <a:spcPct val="130000"/>
              </a:lnSpc>
              <a:buFont typeface="Arial" panose="020B0604020202020204" pitchFamily="34" charset="0"/>
              <a:buChar char="•"/>
            </a:pPr>
            <a:r>
              <a:rPr lang="en-GB" dirty="0">
                <a:latin typeface="Arial" panose="020B0604020202020204" pitchFamily="34" charset="0"/>
              </a:rPr>
              <a:t>L</a:t>
            </a:r>
            <a:r>
              <a:rPr lang="en-GB" dirty="0">
                <a:effectLst/>
                <a:latin typeface="Arial" panose="020B0604020202020204" pitchFamily="34" charset="0"/>
              </a:rPr>
              <a:t>ittle evidence that </a:t>
            </a:r>
            <a:r>
              <a:rPr lang="en-GB" dirty="0">
                <a:latin typeface="Arial" panose="020B0604020202020204" pitchFamily="34" charset="0"/>
              </a:rPr>
              <a:t>countries</a:t>
            </a:r>
            <a:r>
              <a:rPr lang="en-GB" dirty="0">
                <a:effectLst/>
                <a:latin typeface="Arial" panose="020B0604020202020204" pitchFamily="34" charset="0"/>
              </a:rPr>
              <a:t> are more willing to negotiate a convention on sexual orientation,</a:t>
            </a:r>
            <a:r>
              <a:rPr lang="en-GB" dirty="0">
                <a:latin typeface="Arial" panose="020B0604020202020204" pitchFamily="34" charset="0"/>
              </a:rPr>
              <a:t> like Violence against Women Convention, never happened</a:t>
            </a:r>
          </a:p>
          <a:p>
            <a:pPr marL="285750" indent="-285750">
              <a:lnSpc>
                <a:spcPct val="130000"/>
              </a:lnSpc>
              <a:buFont typeface="Arial" panose="020B0604020202020204" pitchFamily="34" charset="0"/>
              <a:buChar char="•"/>
            </a:pPr>
            <a:r>
              <a:rPr lang="en-GB" dirty="0">
                <a:effectLst/>
                <a:latin typeface="Arial" panose="020B0604020202020204" pitchFamily="34" charset="0"/>
              </a:rPr>
              <a:t>Resolution 17/19 on Human Rights, Sexual Orientation and Gender Identity, 2011, e.g., was adopted by an extremely narrow </a:t>
            </a:r>
            <a:r>
              <a:rPr lang="en-GB" dirty="0">
                <a:latin typeface="Arial" panose="020B0604020202020204" pitchFamily="34" charset="0"/>
              </a:rPr>
              <a:t>margin (23 to 19 from 47) in </a:t>
            </a:r>
            <a:r>
              <a:rPr lang="en-GB" dirty="0">
                <a:effectLst/>
                <a:latin typeface="Arial" panose="020B0604020202020204" pitchFamily="34" charset="0"/>
              </a:rPr>
              <a:t>the HRC and gives no legal rights.</a:t>
            </a:r>
          </a:p>
          <a:p>
            <a:pPr marL="285750" indent="-285750">
              <a:lnSpc>
                <a:spcPct val="130000"/>
              </a:lnSpc>
              <a:buFont typeface="Arial" panose="020B0604020202020204" pitchFamily="34" charset="0"/>
              <a:buChar char="•"/>
            </a:pPr>
            <a:r>
              <a:rPr lang="en-GB" dirty="0">
                <a:latin typeface="Arial" panose="020B0604020202020204" pitchFamily="34" charset="0"/>
              </a:rPr>
              <a:t>New Convention would be full of </a:t>
            </a:r>
            <a:r>
              <a:rPr lang="en-GB" b="1" dirty="0">
                <a:latin typeface="Arial" panose="020B0604020202020204" pitchFamily="34" charset="0"/>
              </a:rPr>
              <a:t>reservations</a:t>
            </a:r>
            <a:endParaRPr lang="en-GB" b="1" dirty="0">
              <a:effectLst/>
              <a:latin typeface="Arial" panose="020B0604020202020204" pitchFamily="34" charset="0"/>
            </a:endParaRPr>
          </a:p>
          <a:p>
            <a:endParaRPr lang="en-GB" dirty="0">
              <a:latin typeface="Arial" panose="020B0604020202020204" pitchFamily="34" charset="0"/>
            </a:endParaRPr>
          </a:p>
          <a:p>
            <a:r>
              <a:rPr lang="en-GB" sz="2400" b="1" dirty="0">
                <a:effectLst/>
                <a:latin typeface="Arial" panose="020B0604020202020204" pitchFamily="34" charset="0"/>
              </a:rPr>
              <a:t>Reinterpreting CEDAW?</a:t>
            </a:r>
          </a:p>
          <a:p>
            <a:endParaRPr lang="en-GB" sz="2400" b="1" dirty="0">
              <a:latin typeface="Arial" panose="020B0604020202020204" pitchFamily="34" charset="0"/>
            </a:endParaRPr>
          </a:p>
          <a:p>
            <a:pPr marL="342900" indent="-342900">
              <a:buFont typeface="Arial" panose="020B0604020202020204" pitchFamily="34" charset="0"/>
              <a:buChar char="•"/>
            </a:pPr>
            <a:r>
              <a:rPr lang="en-GB" dirty="0">
                <a:effectLst/>
                <a:latin typeface="Arial" panose="020B0604020202020204" pitchFamily="34" charset="0"/>
              </a:rPr>
              <a:t>Trans activists saying gender identity is already 'there'  in CEDAW (and CRC) so it can be used in that way</a:t>
            </a:r>
          </a:p>
          <a:p>
            <a:pPr marL="342900" indent="-342900">
              <a:buFont typeface="Arial" panose="020B0604020202020204" pitchFamily="34" charset="0"/>
              <a:buChar char="•"/>
            </a:pPr>
            <a:endParaRPr lang="en-GB" dirty="0">
              <a:effectLst/>
              <a:latin typeface="Arial" panose="020B0604020202020204" pitchFamily="34" charset="0"/>
            </a:endParaRPr>
          </a:p>
          <a:p>
            <a:pPr marL="342900" indent="-342900">
              <a:buFont typeface="Arial" panose="020B0604020202020204" pitchFamily="34" charset="0"/>
              <a:buChar char="•"/>
            </a:pPr>
            <a:r>
              <a:rPr lang="en-GB" dirty="0">
                <a:latin typeface="Arial" panose="020B0604020202020204" pitchFamily="34" charset="0"/>
              </a:rPr>
              <a:t>Very difficult to argue, given text as a whole</a:t>
            </a:r>
          </a:p>
          <a:p>
            <a:pPr marL="342900" indent="-342900">
              <a:buFont typeface="Arial" panose="020B0604020202020204" pitchFamily="34" charset="0"/>
              <a:buChar char="•"/>
            </a:pPr>
            <a:endParaRPr lang="en-GB" dirty="0">
              <a:latin typeface="Arial" panose="020B0604020202020204" pitchFamily="34" charset="0"/>
            </a:endParaRPr>
          </a:p>
          <a:p>
            <a:pPr marL="342900" indent="-342900">
              <a:buFont typeface="Arial" panose="020B0604020202020204" pitchFamily="34" charset="0"/>
              <a:buChar char="•"/>
            </a:pPr>
            <a:r>
              <a:rPr lang="en-GB" dirty="0">
                <a:effectLst/>
                <a:latin typeface="Arial" panose="020B0604020202020204" pitchFamily="34" charset="0"/>
              </a:rPr>
              <a:t>Would mean, men claiming to be women would be protected, women claiming to be men would not…</a:t>
            </a:r>
          </a:p>
        </p:txBody>
      </p:sp>
    </p:spTree>
    <p:extLst>
      <p:ext uri="{BB962C8B-B14F-4D97-AF65-F5344CB8AC3E}">
        <p14:creationId xmlns:p14="http://schemas.microsoft.com/office/powerpoint/2010/main" val="16226764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2879" y="456981"/>
            <a:ext cx="7686541" cy="5069080"/>
          </a:xfrm>
          <a:prstGeom prst="rect">
            <a:avLst/>
          </a:prstGeom>
        </p:spPr>
        <p:txBody>
          <a:bodyPr wrap="square">
            <a:spAutoFit/>
          </a:bodyPr>
          <a:lstStyle/>
          <a:p>
            <a:pPr marL="285750" indent="-285750">
              <a:buFont typeface="Arial" panose="020B0604020202020204" pitchFamily="34" charset="0"/>
              <a:buChar char="•"/>
            </a:pPr>
            <a:endParaRPr lang="en-GB" dirty="0">
              <a:latin typeface="Arial" panose="020B0604020202020204" pitchFamily="34" charset="0"/>
            </a:endParaRPr>
          </a:p>
          <a:p>
            <a:r>
              <a:rPr lang="en-GB" sz="2400" b="1" dirty="0">
                <a:effectLst/>
                <a:latin typeface="Arial" panose="020B0604020202020204" pitchFamily="34" charset="0"/>
              </a:rPr>
              <a:t>Amending CEDAW?</a:t>
            </a:r>
          </a:p>
          <a:p>
            <a:endParaRPr lang="en-GB" sz="2400" b="1" dirty="0">
              <a:effectLst/>
              <a:latin typeface="Arial" panose="020B0604020202020204" pitchFamily="34" charset="0"/>
            </a:endParaRPr>
          </a:p>
          <a:p>
            <a:pPr>
              <a:lnSpc>
                <a:spcPct val="130000"/>
              </a:lnSpc>
            </a:pPr>
            <a:r>
              <a:rPr lang="en-GB" dirty="0">
                <a:effectLst/>
                <a:latin typeface="Arial" panose="020B0604020202020204" pitchFamily="34" charset="0"/>
              </a:rPr>
              <a:t>LGB or LGBT advocates might consider amending CEDAW to eliminate all forms of discrimination based on gender identity and/or sexuality. </a:t>
            </a:r>
          </a:p>
          <a:p>
            <a:pPr>
              <a:lnSpc>
                <a:spcPct val="130000"/>
              </a:lnSpc>
            </a:pPr>
            <a:endParaRPr lang="en-GB" dirty="0">
              <a:effectLst/>
              <a:latin typeface="Arial" panose="020B0604020202020204" pitchFamily="34" charset="0"/>
            </a:endParaRPr>
          </a:p>
          <a:p>
            <a:pPr>
              <a:lnSpc>
                <a:spcPct val="130000"/>
              </a:lnSpc>
            </a:pPr>
            <a:r>
              <a:rPr lang="en-GB" dirty="0">
                <a:effectLst/>
                <a:latin typeface="Arial" panose="020B0604020202020204" pitchFamily="34" charset="0"/>
              </a:rPr>
              <a:t>CEDAW already has many </a:t>
            </a:r>
            <a:r>
              <a:rPr lang="en-GB" b="1" dirty="0">
                <a:effectLst/>
                <a:latin typeface="Arial" panose="020B0604020202020204" pitchFamily="34" charset="0"/>
              </a:rPr>
              <a:t>reservations.</a:t>
            </a:r>
          </a:p>
          <a:p>
            <a:pPr>
              <a:lnSpc>
                <a:spcPct val="130000"/>
              </a:lnSpc>
            </a:pPr>
            <a:endParaRPr lang="en-GB" b="1" dirty="0">
              <a:effectLst/>
              <a:latin typeface="Arial" panose="020B0604020202020204" pitchFamily="34" charset="0"/>
            </a:endParaRPr>
          </a:p>
          <a:p>
            <a:pPr>
              <a:lnSpc>
                <a:spcPct val="130000"/>
              </a:lnSpc>
            </a:pPr>
            <a:r>
              <a:rPr lang="en-GB" dirty="0">
                <a:effectLst/>
                <a:latin typeface="Arial" panose="020B0604020202020204" pitchFamily="34" charset="0"/>
              </a:rPr>
              <a:t>Needs “two-thirds majority” of member countries to support amendment for it to be enforced and binding on the states that accepted the amendment.</a:t>
            </a:r>
          </a:p>
          <a:p>
            <a:pPr>
              <a:lnSpc>
                <a:spcPct val="130000"/>
              </a:lnSpc>
            </a:pPr>
            <a:endParaRPr lang="en-GB" dirty="0">
              <a:effectLst/>
              <a:latin typeface="Arial" panose="020B0604020202020204" pitchFamily="34" charset="0"/>
            </a:endParaRPr>
          </a:p>
          <a:p>
            <a:pPr>
              <a:lnSpc>
                <a:spcPct val="130000"/>
              </a:lnSpc>
            </a:pPr>
            <a:r>
              <a:rPr lang="en-GB" dirty="0">
                <a:latin typeface="Arial" panose="020B0604020202020204" pitchFamily="34" charset="0"/>
              </a:rPr>
              <a:t>Would be opening up CEDAW to damaging attack at a time of pushback against women's and children's rights.</a:t>
            </a:r>
            <a:endParaRPr lang="en-US" dirty="0"/>
          </a:p>
        </p:txBody>
      </p:sp>
    </p:spTree>
    <p:extLst>
      <p:ext uri="{BB962C8B-B14F-4D97-AF65-F5344CB8AC3E}">
        <p14:creationId xmlns:p14="http://schemas.microsoft.com/office/powerpoint/2010/main" val="731109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3381" y="334664"/>
            <a:ext cx="8126776" cy="6500241"/>
          </a:xfrm>
          <a:prstGeom prst="rect">
            <a:avLst/>
          </a:prstGeom>
        </p:spPr>
        <p:txBody>
          <a:bodyPr wrap="square">
            <a:spAutoFit/>
          </a:bodyPr>
          <a:lstStyle/>
          <a:p>
            <a:r>
              <a:rPr lang="en-GB" sz="3600" b="1" dirty="0"/>
              <a:t>To finalise:</a:t>
            </a:r>
          </a:p>
          <a:p>
            <a:endParaRPr lang="en-GB" sz="2400" b="1" dirty="0"/>
          </a:p>
          <a:p>
            <a:pPr>
              <a:lnSpc>
                <a:spcPct val="110000"/>
              </a:lnSpc>
            </a:pPr>
            <a:r>
              <a:rPr lang="en-GB" dirty="0"/>
              <a:t>The UN NGO Shadow meeting will bring together many NGOS from round the world, 700+ have been given slots, all the UN Conventions can be discussed</a:t>
            </a:r>
          </a:p>
          <a:p>
            <a:pPr>
              <a:lnSpc>
                <a:spcPct val="110000"/>
              </a:lnSpc>
            </a:pPr>
            <a:r>
              <a:rPr lang="en-GB" dirty="0"/>
              <a:t>We have Freedom of speech and Freedom of Association - to act together</a:t>
            </a:r>
          </a:p>
          <a:p>
            <a:pPr>
              <a:lnSpc>
                <a:spcPct val="110000"/>
              </a:lnSpc>
            </a:pPr>
            <a:endParaRPr lang="en-GB" dirty="0"/>
          </a:p>
          <a:p>
            <a:pPr>
              <a:lnSpc>
                <a:spcPct val="110000"/>
              </a:lnSpc>
            </a:pPr>
            <a:r>
              <a:rPr lang="en-GB" b="1" dirty="0"/>
              <a:t>The UN's priorities (</a:t>
            </a:r>
            <a:r>
              <a:rPr lang="en-US" b="1" dirty="0"/>
              <a:t>22 February 2021) </a:t>
            </a:r>
            <a:r>
              <a:rPr lang="en-GB" b="1" dirty="0"/>
              <a:t>are:</a:t>
            </a:r>
            <a:endParaRPr lang="en-GB" dirty="0"/>
          </a:p>
          <a:p>
            <a:pPr>
              <a:lnSpc>
                <a:spcPct val="110000"/>
              </a:lnSpc>
            </a:pPr>
            <a:r>
              <a:rPr lang="en-GB" dirty="0"/>
              <a:t>UN Secretary-General Guterres calls for a global reset, "to recover better, guided by human rights"</a:t>
            </a:r>
          </a:p>
          <a:p>
            <a:pPr>
              <a:lnSpc>
                <a:spcPct val="110000"/>
              </a:lnSpc>
            </a:pPr>
            <a:endParaRPr lang="en-US" dirty="0"/>
          </a:p>
          <a:p>
            <a:pPr>
              <a:lnSpc>
                <a:spcPct val="110000"/>
              </a:lnSpc>
            </a:pPr>
            <a:r>
              <a:rPr lang="en-GB" dirty="0"/>
              <a:t>Human rights are on the frontline; they are the building blocks of a world of dignity and opportunity for all – and they are under fire every day.</a:t>
            </a:r>
          </a:p>
          <a:p>
            <a:pPr>
              <a:lnSpc>
                <a:spcPct val="110000"/>
              </a:lnSpc>
            </a:pPr>
            <a:r>
              <a:rPr lang="en-GB" dirty="0"/>
              <a:t>Gains can be easily undone.</a:t>
            </a:r>
          </a:p>
          <a:p>
            <a:pPr>
              <a:lnSpc>
                <a:spcPct val="110000"/>
              </a:lnSpc>
            </a:pPr>
            <a:r>
              <a:rPr lang="en-GB" dirty="0"/>
              <a:t>The disease has taken a disproportionate toll on women, minorities, persons with disabilities, older persons, refugees, migrants and indigenous peoples.</a:t>
            </a:r>
          </a:p>
          <a:p>
            <a:pPr>
              <a:lnSpc>
                <a:spcPct val="110000"/>
              </a:lnSpc>
            </a:pPr>
            <a:r>
              <a:rPr lang="en-GB" dirty="0"/>
              <a:t>Progress on gender equality has been set back years</a:t>
            </a:r>
          </a:p>
          <a:p>
            <a:pPr>
              <a:lnSpc>
                <a:spcPct val="110000"/>
              </a:lnSpc>
            </a:pPr>
            <a:r>
              <a:rPr lang="en-GB" dirty="0"/>
              <a:t>No human rights scourge is more prevalent than gender inequality.</a:t>
            </a:r>
          </a:p>
          <a:p>
            <a:pPr>
              <a:lnSpc>
                <a:spcPct val="110000"/>
              </a:lnSpc>
            </a:pPr>
            <a:r>
              <a:rPr lang="en-GB" dirty="0"/>
              <a:t>The COVID-19 pandemic has further exacerbated entrenched discrimination against women and girls.</a:t>
            </a:r>
          </a:p>
          <a:p>
            <a:pPr>
              <a:lnSpc>
                <a:spcPct val="110000"/>
              </a:lnSpc>
            </a:pPr>
            <a:r>
              <a:rPr lang="en-GB" dirty="0"/>
              <a:t>The crisis has a woman’s face.</a:t>
            </a:r>
          </a:p>
        </p:txBody>
      </p:sp>
    </p:spTree>
    <p:extLst>
      <p:ext uri="{BB962C8B-B14F-4D97-AF65-F5344CB8AC3E}">
        <p14:creationId xmlns:p14="http://schemas.microsoft.com/office/powerpoint/2010/main" val="27658788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5885" y="1134429"/>
            <a:ext cx="7482440" cy="4524315"/>
          </a:xfrm>
          <a:prstGeom prst="rect">
            <a:avLst/>
          </a:prstGeom>
        </p:spPr>
        <p:txBody>
          <a:bodyPr wrap="square">
            <a:spAutoFit/>
          </a:bodyPr>
          <a:lstStyle/>
          <a:p>
            <a:r>
              <a:rPr lang="en-GB" sz="2400" dirty="0"/>
              <a:t>These evils are fed by two of the deepest wells of injustice in our world: ….  colonialism; and the persistence, ……, of patriarchy.</a:t>
            </a:r>
          </a:p>
          <a:p>
            <a:r>
              <a:rPr lang="en-GB" sz="2400" dirty="0"/>
              <a:t>Stoking the fires of racism, anti-Semitism, anti-Muslim bigotry, violence against some minority Christian communities, homophobia, xenophobia and misogyny is nothing new.</a:t>
            </a:r>
          </a:p>
          <a:p>
            <a:r>
              <a:rPr lang="en-GB" sz="2400" dirty="0"/>
              <a:t>It comes down to a question of power. A male-dominated world and a male-dominated culture will yield male-dominated results.</a:t>
            </a:r>
          </a:p>
          <a:p>
            <a:r>
              <a:rPr lang="en-GB" sz="2400" dirty="0"/>
              <a:t>At the same time, the COVID-19 response has highlighted the power and effectiveness of women’s leadership.</a:t>
            </a:r>
          </a:p>
        </p:txBody>
      </p:sp>
    </p:spTree>
    <p:extLst>
      <p:ext uri="{BB962C8B-B14F-4D97-AF65-F5344CB8AC3E}">
        <p14:creationId xmlns:p14="http://schemas.microsoft.com/office/powerpoint/2010/main" val="3182780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40543" y="863461"/>
            <a:ext cx="6096000" cy="5324535"/>
          </a:xfrm>
          <a:prstGeom prst="rect">
            <a:avLst/>
          </a:prstGeom>
        </p:spPr>
        <p:txBody>
          <a:bodyPr>
            <a:spAutoFit/>
          </a:bodyPr>
          <a:lstStyle/>
          <a:p>
            <a:r>
              <a:rPr lang="en-GB" sz="2000" dirty="0"/>
              <a:t>How a society treats half its own population is a significant indicator of how it will treat others. Our rights are inextricably bound.</a:t>
            </a:r>
          </a:p>
          <a:p>
            <a:endParaRPr lang="en-GB" sz="2000" dirty="0"/>
          </a:p>
          <a:p>
            <a:r>
              <a:rPr lang="en-GB" sz="2000" dirty="0"/>
              <a:t>This is why, as a proud feminist, ……..I have made gender equality a leading priority for the UN as a whole.</a:t>
            </a:r>
          </a:p>
          <a:p>
            <a:endParaRPr lang="en-GB" sz="2000" dirty="0"/>
          </a:p>
          <a:p>
            <a:r>
              <a:rPr lang="en-GB" sz="2000" dirty="0"/>
              <a:t>Our Call to Action on Human Rights has a specific emphasis on repealing all discriminatory laws globally.</a:t>
            </a:r>
          </a:p>
          <a:p>
            <a:endParaRPr lang="en-GB" sz="2000" dirty="0"/>
          </a:p>
          <a:p>
            <a:r>
              <a:rPr lang="en-GB" sz="2000" dirty="0"/>
              <a:t>And on achieving women’s equal right to participation and representation, in every sector and at every level through ambitious actions, including temporary special measures such as quotas.</a:t>
            </a:r>
          </a:p>
          <a:p>
            <a:endParaRPr lang="en-GB" sz="2000" dirty="0"/>
          </a:p>
          <a:p>
            <a:r>
              <a:rPr lang="en-GB" sz="2000" i="1" dirty="0">
                <a:hlinkClick r:id="rId2"/>
              </a:rPr>
              <a:t>https://www.ohchr.org/EN/NewsEvents/Pages/DisplayNews.aspx?NewsID=26769</a:t>
            </a:r>
            <a:endParaRPr lang="en-GB" sz="2000" i="1" dirty="0"/>
          </a:p>
        </p:txBody>
      </p:sp>
    </p:spTree>
    <p:extLst>
      <p:ext uri="{BB962C8B-B14F-4D97-AF65-F5344CB8AC3E}">
        <p14:creationId xmlns:p14="http://schemas.microsoft.com/office/powerpoint/2010/main" val="213715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8033" y="558036"/>
            <a:ext cx="10024748" cy="5755422"/>
          </a:xfrm>
          <a:prstGeom prst="rect">
            <a:avLst/>
          </a:prstGeom>
        </p:spPr>
        <p:txBody>
          <a:bodyPr wrap="square">
            <a:spAutoFit/>
          </a:bodyPr>
          <a:lstStyle/>
          <a:p>
            <a:r>
              <a:rPr lang="en-US" sz="3600" b="1" dirty="0">
                <a:latin typeface="Arial" panose="020B0604020202020204" pitchFamily="34" charset="0"/>
                <a:cs typeface="Arial" panose="020B0604020202020204" pitchFamily="34" charset="0"/>
              </a:rPr>
              <a:t>UN system</a:t>
            </a:r>
          </a:p>
          <a:p>
            <a:endParaRPr lang="en-GB" sz="2000" b="1" dirty="0"/>
          </a:p>
          <a:p>
            <a:r>
              <a:rPr lang="en-GB" sz="2400" b="1" dirty="0"/>
              <a:t>194 United Nations member states</a:t>
            </a:r>
            <a:r>
              <a:rPr lang="en-GB" sz="2400" dirty="0"/>
              <a:t> </a:t>
            </a:r>
            <a:r>
              <a:rPr lang="en-GB" dirty="0"/>
              <a:t>- world's largest intergovernmental organisation</a:t>
            </a:r>
          </a:p>
          <a:p>
            <a:r>
              <a:rPr lang="en-GB" dirty="0"/>
              <a:t>All have equal say in UN General Assembly and over any Human Rights text that is negotiated</a:t>
            </a:r>
          </a:p>
          <a:p>
            <a:endParaRPr lang="en-GB" dirty="0"/>
          </a:p>
          <a:p>
            <a:r>
              <a:rPr lang="en-GB" dirty="0"/>
              <a:t>Many states strongly anti-</a:t>
            </a:r>
            <a:r>
              <a:rPr lang="en-GB" dirty="0">
                <a:latin typeface="Arial" panose="020B0604020202020204" pitchFamily="34" charset="0"/>
              </a:rPr>
              <a:t>women's and child rights, and pushing back</a:t>
            </a:r>
            <a:endParaRPr lang="en-GB" dirty="0">
              <a:effectLst/>
              <a:latin typeface="Arial" panose="020B0604020202020204" pitchFamily="34" charset="0"/>
            </a:endParaRPr>
          </a:p>
          <a:p>
            <a:endParaRPr lang="en-GB" dirty="0">
              <a:latin typeface="Arial" panose="020B0604020202020204" pitchFamily="34" charset="0"/>
            </a:endParaRPr>
          </a:p>
          <a:p>
            <a:r>
              <a:rPr lang="en-GB" dirty="0"/>
              <a:t>Also strongly anti – LGB rights  - current</a:t>
            </a:r>
            <a:r>
              <a:rPr lang="en-GB" dirty="0">
                <a:latin typeface="Arial" panose="020B0604020202020204" pitchFamily="34" charset="0"/>
              </a:rPr>
              <a:t>ly 10 </a:t>
            </a:r>
            <a:r>
              <a:rPr lang="en-GB" dirty="0">
                <a:effectLst/>
                <a:latin typeface="Arial" panose="020B0604020202020204" pitchFamily="34" charset="0"/>
              </a:rPr>
              <a:t>countries where homosexuality may be punishable </a:t>
            </a:r>
          </a:p>
          <a:p>
            <a:r>
              <a:rPr lang="en-GB" dirty="0">
                <a:effectLst/>
                <a:latin typeface="Arial" panose="020B0604020202020204" pitchFamily="34" charset="0"/>
              </a:rPr>
              <a:t>by death, approx. 73 countries criminalize homosexual activity – Total 83</a:t>
            </a:r>
          </a:p>
          <a:p>
            <a:endParaRPr lang="en-GB" dirty="0">
              <a:latin typeface="Arial" panose="020B0604020202020204" pitchFamily="34" charset="0"/>
            </a:endParaRPr>
          </a:p>
          <a:p>
            <a:r>
              <a:rPr lang="en-GB" dirty="0">
                <a:latin typeface="Arial" panose="020B0604020202020204" pitchFamily="34" charset="0"/>
              </a:rPr>
              <a:t>T has been slid onto end of LGB (which actually based on sex) in current campaigning</a:t>
            </a:r>
          </a:p>
          <a:p>
            <a:endParaRPr lang="en-GB" dirty="0">
              <a:latin typeface="Arial" panose="020B0604020202020204" pitchFamily="34" charset="0"/>
            </a:endParaRPr>
          </a:p>
          <a:p>
            <a:r>
              <a:rPr lang="en-GB" dirty="0">
                <a:latin typeface="Arial" panose="020B0604020202020204" pitchFamily="34" charset="0"/>
              </a:rPr>
              <a:t>Campaigners will be trying to get a whole package through, can LGB free themselves?</a:t>
            </a:r>
            <a:endParaRPr lang="en-US" dirty="0"/>
          </a:p>
          <a:p>
            <a:endParaRPr lang="en-GB" dirty="0"/>
          </a:p>
          <a:p>
            <a:r>
              <a:rPr lang="en-GB" b="1" dirty="0">
                <a:latin typeface="Arial" panose="020B0604020202020204" pitchFamily="34" charset="0"/>
                <a:ea typeface="Times New Roman" panose="02020603050405020304" pitchFamily="18" charset="0"/>
                <a:cs typeface="Arial" panose="020B0604020202020204" pitchFamily="34" charset="0"/>
              </a:rPr>
              <a:t>UN Women </a:t>
            </a:r>
            <a:r>
              <a:rPr lang="en-GB" dirty="0"/>
              <a:t>is the UN entity dedicated to gender equality and empowerment of women, covering everything the UN does - </a:t>
            </a:r>
            <a:r>
              <a:rPr lang="en-GB" i="1" dirty="0">
                <a:latin typeface="Arial" panose="020B0604020202020204" pitchFamily="34" charset="0"/>
                <a:ea typeface="Times New Roman" panose="02020603050405020304" pitchFamily="18" charset="0"/>
                <a:cs typeface="Arial" panose="020B0604020202020204" pitchFamily="34" charset="0"/>
                <a:hlinkClick r:id="rId2"/>
              </a:rPr>
              <a:t>https://www.unwomen.org/en</a:t>
            </a:r>
            <a:endParaRPr lang="en-GB" i="1" dirty="0">
              <a:latin typeface="Arial" panose="020B0604020202020204" pitchFamily="34" charset="0"/>
              <a:ea typeface="Times New Roman" panose="02020603050405020304" pitchFamily="18" charset="0"/>
              <a:cs typeface="Arial" panose="020B0604020202020204" pitchFamily="34" charset="0"/>
            </a:endParaRPr>
          </a:p>
          <a:p>
            <a:endParaRPr lang="en-GB" b="1" dirty="0">
              <a:latin typeface="Arial" panose="020B0604020202020204" pitchFamily="34" charset="0"/>
              <a:ea typeface="Times New Roman" panose="02020603050405020304" pitchFamily="18" charset="0"/>
              <a:cs typeface="Arial" panose="020B0604020202020204" pitchFamily="34" charset="0"/>
            </a:endParaRPr>
          </a:p>
          <a:p>
            <a:r>
              <a:rPr lang="en-GB" b="1" dirty="0">
                <a:latin typeface="Arial" panose="020B0604020202020204" pitchFamily="34" charset="0"/>
                <a:ea typeface="Times New Roman" panose="02020603050405020304" pitchFamily="18" charset="0"/>
                <a:cs typeface="Arial" panose="020B0604020202020204" pitchFamily="34" charset="0"/>
              </a:rPr>
              <a:t>Commission on the Status of Women</a:t>
            </a:r>
            <a:r>
              <a:rPr lang="en-GB" dirty="0"/>
              <a:t> (</a:t>
            </a:r>
            <a:r>
              <a:rPr lang="en-GB" i="1" dirty="0"/>
              <a:t>CSW</a:t>
            </a:r>
            <a:r>
              <a:rPr lang="en-GB" dirty="0"/>
              <a:t> or UNCSW) is a functional commission of the United Nations Economic and Social Council (ECOSOC), founded 74 years ago</a:t>
            </a:r>
            <a:endParaRPr lang="en-GB" b="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1702769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3213" y="587833"/>
            <a:ext cx="7938398" cy="5909310"/>
          </a:xfrm>
          <a:prstGeom prst="rect">
            <a:avLst/>
          </a:prstGeom>
        </p:spPr>
        <p:txBody>
          <a:bodyPr wrap="square">
            <a:spAutoFit/>
          </a:bodyPr>
          <a:lstStyle/>
          <a:p>
            <a:r>
              <a:rPr lang="en-GB" sz="3600" b="1" dirty="0"/>
              <a:t>Things to do  (I suggest):</a:t>
            </a:r>
          </a:p>
          <a:p>
            <a:endParaRPr lang="en-GB" dirty="0"/>
          </a:p>
          <a:p>
            <a:r>
              <a:rPr lang="en-GB" dirty="0"/>
              <a:t>Hearing discussion of amending CEDAW, CRC, do eye roll</a:t>
            </a:r>
            <a:r>
              <a:rPr lang="en-GB"/>
              <a:t>, Oh, </a:t>
            </a:r>
            <a:r>
              <a:rPr lang="en-GB" dirty="0"/>
              <a:t>these diversionary tactics again!</a:t>
            </a:r>
          </a:p>
          <a:p>
            <a:endParaRPr lang="en-GB" dirty="0"/>
          </a:p>
          <a:p>
            <a:r>
              <a:rPr lang="en-GB" dirty="0"/>
              <a:t>Say instead, highly dangerous to women and girls to give </a:t>
            </a:r>
            <a:r>
              <a:rPr lang="en-GB"/>
              <a:t>people or countries </a:t>
            </a:r>
            <a:r>
              <a:rPr lang="en-GB" dirty="0"/>
              <a:t>who hate </a:t>
            </a:r>
            <a:r>
              <a:rPr lang="en-GB"/>
              <a:t>such rights </a:t>
            </a:r>
            <a:r>
              <a:rPr lang="en-GB" dirty="0"/>
              <a:t>to unpick the limited gains </a:t>
            </a:r>
            <a:r>
              <a:rPr lang="en-GB"/>
              <a:t>we have made</a:t>
            </a:r>
            <a:endParaRPr lang="en-GB" dirty="0"/>
          </a:p>
          <a:p>
            <a:endParaRPr lang="en-GB" dirty="0"/>
          </a:p>
          <a:p>
            <a:r>
              <a:rPr lang="en-GB" dirty="0"/>
              <a:t>Women should fight any changes to CEDAW and Convention on Rights of the Child, we have to get them properly enforced, that is the vital </a:t>
            </a:r>
            <a:r>
              <a:rPr lang="en-GB"/>
              <a:t>issue now, a the UN Sec. General says…</a:t>
            </a:r>
            <a:endParaRPr lang="en-GB" dirty="0"/>
          </a:p>
          <a:p>
            <a:endParaRPr lang="en-GB" dirty="0"/>
          </a:p>
          <a:p>
            <a:r>
              <a:rPr lang="en-GB" dirty="0"/>
              <a:t>The other vital thing is to get the Istanbul Convention on Eliminating Violence Against Women, adopted globally and actually working!</a:t>
            </a:r>
          </a:p>
          <a:p>
            <a:endParaRPr lang="en-GB" dirty="0"/>
          </a:p>
          <a:p>
            <a:r>
              <a:rPr lang="en-GB" dirty="0"/>
              <a:t>This Convention covers all women of what ever sexual orientation, race, religion, age etc.</a:t>
            </a:r>
          </a:p>
          <a:p>
            <a:endParaRPr lang="en-GB" dirty="0"/>
          </a:p>
          <a:p>
            <a:r>
              <a:rPr lang="en-GB" dirty="0"/>
              <a:t>Delaying on this, diverted by the trans movement means more violence against women and girls, EVERY DAY.</a:t>
            </a:r>
          </a:p>
        </p:txBody>
      </p:sp>
    </p:spTree>
    <p:extLst>
      <p:ext uri="{BB962C8B-B14F-4D97-AF65-F5344CB8AC3E}">
        <p14:creationId xmlns:p14="http://schemas.microsoft.com/office/powerpoint/2010/main" val="15886878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4657" y="2396534"/>
            <a:ext cx="6096000" cy="3570208"/>
          </a:xfrm>
          <a:prstGeom prst="rect">
            <a:avLst/>
          </a:prstGeom>
        </p:spPr>
        <p:txBody>
          <a:bodyPr>
            <a:spAutoFit/>
          </a:bodyPr>
          <a:lstStyle/>
          <a:p>
            <a:r>
              <a:rPr lang="en-US" sz="2400" b="1" dirty="0"/>
              <a:t>Things to watch and have fun…</a:t>
            </a:r>
          </a:p>
          <a:p>
            <a:endParaRPr lang="en-GB" sz="2400" b="1" dirty="0"/>
          </a:p>
          <a:p>
            <a:r>
              <a:rPr lang="en-GB" sz="2000" dirty="0"/>
              <a:t>The UK Parliament throws out and attempt to put trans lobbyists language in a UK piece of legislation,  25</a:t>
            </a:r>
            <a:r>
              <a:rPr lang="en-GB" sz="2000" baseline="30000" dirty="0"/>
              <a:t>th</a:t>
            </a:r>
            <a:r>
              <a:rPr lang="en-GB" sz="2000" dirty="0"/>
              <a:t> February 2021, with added music</a:t>
            </a:r>
          </a:p>
          <a:p>
            <a:endParaRPr lang="en-GB" sz="2000" dirty="0"/>
          </a:p>
          <a:p>
            <a:r>
              <a:rPr lang="en-GB" sz="2000" dirty="0"/>
              <a:t>House of Lords Shutdown Crew</a:t>
            </a:r>
            <a:endParaRPr lang="en-US" sz="2000" dirty="0"/>
          </a:p>
          <a:p>
            <a:endParaRPr lang="en-US" sz="2400" b="1" dirty="0"/>
          </a:p>
          <a:p>
            <a:r>
              <a:rPr lang="en-US" dirty="0">
                <a:hlinkClick r:id="rId2"/>
              </a:rPr>
              <a:t>https</a:t>
            </a:r>
            <a:r>
              <a:rPr lang="en-US">
                <a:hlinkClick r:id="rId2"/>
              </a:rPr>
              <a:t>://www.youtube.com/watch?v=P66sR7GHuqk&amp;feature=youtu.be</a:t>
            </a:r>
            <a:endParaRPr lang="en-US"/>
          </a:p>
          <a:p>
            <a:endParaRPr lang="en-US" dirty="0"/>
          </a:p>
        </p:txBody>
      </p:sp>
    </p:spTree>
    <p:extLst>
      <p:ext uri="{BB962C8B-B14F-4D97-AF65-F5344CB8AC3E}">
        <p14:creationId xmlns:p14="http://schemas.microsoft.com/office/powerpoint/2010/main" val="22986892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0102" y="436748"/>
            <a:ext cx="7401669" cy="5386090"/>
          </a:xfrm>
          <a:prstGeom prst="rect">
            <a:avLst/>
          </a:prstGeom>
        </p:spPr>
        <p:txBody>
          <a:bodyPr wrap="square">
            <a:spAutoFit/>
          </a:bodyPr>
          <a:lstStyle/>
          <a:p>
            <a:r>
              <a:rPr lang="en-GB" sz="3600" b="1" dirty="0"/>
              <a:t>Things to read …..??</a:t>
            </a:r>
          </a:p>
          <a:p>
            <a:pPr marL="285750" indent="-285750">
              <a:buFont typeface="Arial" panose="020B0604020202020204" pitchFamily="34" charset="0"/>
              <a:buChar char="•"/>
            </a:pPr>
            <a:endParaRPr lang="en-GB" sz="2000" b="1" dirty="0"/>
          </a:p>
          <a:p>
            <a:r>
              <a:rPr lang="en-GB" dirty="0"/>
              <a:t>Take five: “Women should lead the conversation on gender equality” - February 18, 2021 </a:t>
            </a:r>
            <a:endParaRPr lang="en-GB" b="1" dirty="0">
              <a:hlinkClick r:id="rId2"/>
            </a:endParaRPr>
          </a:p>
          <a:p>
            <a:r>
              <a:rPr lang="en-GB" dirty="0">
                <a:hlinkClick r:id="rId2"/>
              </a:rPr>
              <a:t>https://www.unwomen.org/en/news/stories/2021/2/take-five-hayat-mirshad</a:t>
            </a:r>
            <a:endParaRPr lang="en-GB" dirty="0"/>
          </a:p>
          <a:p>
            <a:pPr marL="285750" indent="-285750">
              <a:buFont typeface="Arial" panose="020B0604020202020204" pitchFamily="34" charset="0"/>
              <a:buChar char="•"/>
            </a:pPr>
            <a:endParaRPr lang="en-GB" b="1" dirty="0"/>
          </a:p>
          <a:p>
            <a:r>
              <a:rPr lang="en-GB" dirty="0"/>
              <a:t>Text of the Istanbul Convention, well worth a read. It's a how-to-list of how to end violence against women for countries - Pages 1-17 are the meat of it.</a:t>
            </a:r>
          </a:p>
          <a:p>
            <a:r>
              <a:rPr lang="en-US" dirty="0">
                <a:hlinkClick r:id="rId3"/>
              </a:rPr>
              <a:t>https://www.coe.int/en/web/istanbul-convention/text-of-the-convention</a:t>
            </a:r>
            <a:endParaRPr lang="en-US" dirty="0"/>
          </a:p>
          <a:p>
            <a:pPr marL="285750" indent="-285750">
              <a:buFont typeface="Arial" panose="020B0604020202020204" pitchFamily="34" charset="0"/>
              <a:buChar char="•"/>
            </a:pPr>
            <a:endParaRPr lang="en-US" dirty="0"/>
          </a:p>
          <a:p>
            <a:r>
              <a:rPr lang="en-GB" dirty="0"/>
              <a:t>Version developed by Autism Europe:</a:t>
            </a:r>
          </a:p>
          <a:p>
            <a:r>
              <a:rPr lang="en-US" dirty="0">
                <a:hlinkClick r:id="rId4"/>
              </a:rPr>
              <a:t>https://rm.coe.int/istanbul-convention-easy-to-read-final/16809e8251</a:t>
            </a:r>
            <a:endParaRPr lang="en-US" dirty="0"/>
          </a:p>
          <a:p>
            <a:endParaRPr lang="en-US" altLang="en-US" dirty="0">
              <a:cs typeface="Arial" panose="020B0604020202020204" pitchFamily="34" charset="0"/>
            </a:endParaRPr>
          </a:p>
          <a:p>
            <a:r>
              <a:rPr lang="en-US" altLang="en-US" dirty="0">
                <a:cs typeface="Arial" panose="020B0604020202020204" pitchFamily="34" charset="0"/>
              </a:rPr>
              <a:t>1st GENERAL REPORT ON GREVIO’S ACTIVITIES (Enforcement of Istanbul Convention)</a:t>
            </a:r>
          </a:p>
          <a:p>
            <a:pPr lvl="0" eaLnBrk="0" fontAlgn="base" hangingPunct="0">
              <a:spcBef>
                <a:spcPct val="0"/>
              </a:spcBef>
              <a:spcAft>
                <a:spcPct val="0"/>
              </a:spcAft>
            </a:pPr>
            <a:r>
              <a:rPr lang="en-US" altLang="en-US" dirty="0">
                <a:cs typeface="Arial" panose="020B0604020202020204" pitchFamily="34" charset="0"/>
              </a:rPr>
              <a:t>Group of Experts on Action against Violence against Women and Domestic Violence Council of Europe covering the period from June 2015 to May 2019</a:t>
            </a:r>
          </a:p>
          <a:p>
            <a:pPr lvl="0" eaLnBrk="0" fontAlgn="base" hangingPunct="0">
              <a:spcBef>
                <a:spcPct val="0"/>
              </a:spcBef>
              <a:spcAft>
                <a:spcPct val="0"/>
              </a:spcAft>
            </a:pPr>
            <a:r>
              <a:rPr lang="en-US" altLang="en-US" dirty="0">
                <a:hlinkClick r:id="rId5"/>
              </a:rPr>
              <a:t>https://rm.coe.int/1st-general-report-on-grevio-s-activities/16809cd382</a:t>
            </a:r>
            <a:endParaRPr lang="en-US" altLang="en-US" dirty="0"/>
          </a:p>
        </p:txBody>
      </p:sp>
    </p:spTree>
    <p:extLst>
      <p:ext uri="{BB962C8B-B14F-4D97-AF65-F5344CB8AC3E}">
        <p14:creationId xmlns:p14="http://schemas.microsoft.com/office/powerpoint/2010/main" val="9757577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14400" y="1336329"/>
            <a:ext cx="6096000" cy="3834639"/>
          </a:xfrm>
          <a:prstGeom prst="rect">
            <a:avLst/>
          </a:prstGeom>
        </p:spPr>
        <p:txBody>
          <a:bodyPr>
            <a:spAutoFit/>
          </a:bodyPr>
          <a:lstStyle/>
          <a:p>
            <a:pPr algn="just">
              <a:lnSpc>
                <a:spcPct val="107000"/>
              </a:lnSpc>
              <a:spcAft>
                <a:spcPts val="800"/>
              </a:spcAft>
            </a:pPr>
            <a:r>
              <a:rPr lang="en-US" i="1" dirty="0">
                <a:ea typeface="Times New Roman" panose="02020603050405020304" pitchFamily="18" charset="0"/>
                <a:cs typeface="Times New Roman" panose="02020603050405020304" pitchFamily="18" charset="0"/>
                <a:hlinkClick r:id="rId2"/>
              </a:rPr>
              <a:t>https://www.coe.int/en/web/istanbul-convention/country-monitoring-work</a:t>
            </a:r>
            <a:endParaRPr lang="en-US" i="1" dirty="0">
              <a:ea typeface="Times New Roman" panose="02020603050405020304" pitchFamily="18" charset="0"/>
              <a:cs typeface="Times New Roman" panose="02020603050405020304" pitchFamily="18" charset="0"/>
            </a:endParaRPr>
          </a:p>
          <a:p>
            <a:r>
              <a:rPr lang="en-GB" i="1" dirty="0"/>
              <a:t>Council of Europe Treaty Series-No. 210 - Explanatory Report to the Council of Europe Convention on preventing and combating violence against women and domestic violence Istanbul, 11.V.2011I. </a:t>
            </a:r>
            <a:r>
              <a:rPr lang="en-US" i="1" dirty="0">
                <a:hlinkClick r:id="rId3"/>
              </a:rPr>
              <a:t>https://rm.coe.int/16800d383a</a:t>
            </a:r>
            <a:r>
              <a:rPr lang="en-US" i="1" dirty="0"/>
              <a:t>  (Warning - it's longer than the Convention!)</a:t>
            </a:r>
          </a:p>
          <a:p>
            <a:endParaRPr lang="en-GB" i="1" dirty="0"/>
          </a:p>
          <a:p>
            <a:r>
              <a:rPr lang="en-GB" dirty="0"/>
              <a:t>A world-wide assessment of the situation on VAW from the UN, 24</a:t>
            </a:r>
            <a:r>
              <a:rPr lang="en-GB" baseline="30000" dirty="0"/>
              <a:t>th</a:t>
            </a:r>
            <a:r>
              <a:rPr lang="en-GB" dirty="0"/>
              <a:t> July 2020 covering the COVID- 19 pandemic and it's consequences</a:t>
            </a:r>
          </a:p>
          <a:p>
            <a:r>
              <a:rPr lang="en-GB" dirty="0"/>
              <a:t>Violence against women, its causes and consequences</a:t>
            </a:r>
          </a:p>
          <a:p>
            <a:r>
              <a:rPr lang="en-GB" dirty="0">
                <a:hlinkClick r:id="rId4"/>
              </a:rPr>
              <a:t>https://undocs.org/A/75/144</a:t>
            </a:r>
            <a:endParaRPr lang="en-GB" dirty="0"/>
          </a:p>
        </p:txBody>
      </p:sp>
    </p:spTree>
    <p:extLst>
      <p:ext uri="{BB962C8B-B14F-4D97-AF65-F5344CB8AC3E}">
        <p14:creationId xmlns:p14="http://schemas.microsoft.com/office/powerpoint/2010/main" val="37389774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65238" y="825052"/>
            <a:ext cx="6096000" cy="4555093"/>
          </a:xfrm>
          <a:prstGeom prst="rect">
            <a:avLst/>
          </a:prstGeom>
        </p:spPr>
        <p:txBody>
          <a:bodyPr>
            <a:spAutoFit/>
          </a:bodyPr>
          <a:lstStyle/>
          <a:p>
            <a:endParaRPr lang="en-GB" i="1" dirty="0"/>
          </a:p>
          <a:p>
            <a:r>
              <a:rPr lang="en-US" i="1" dirty="0">
                <a:hlinkClick r:id="rId2"/>
              </a:rPr>
              <a:t>https://www.who.int/emergencies/diseases/novel-coronavirus-2019/question-and-answers-hub/q-a-detail/violence-against-women-during-covid-19?gclid=EAIaIQobChMIneeC95GK7AIViM_tCh19Lg7OEAAYASAAEgKs6fD_BwE</a:t>
            </a:r>
            <a:endParaRPr lang="en-US" i="1" dirty="0"/>
          </a:p>
          <a:p>
            <a:endParaRPr lang="en-US" i="1" dirty="0"/>
          </a:p>
          <a:p>
            <a:r>
              <a:rPr lang="en-GB" sz="2000" dirty="0">
                <a:ea typeface="Calibri" panose="020F0502020204030204" pitchFamily="34" charset="0"/>
                <a:cs typeface="Times New Roman" panose="02020603050405020304" pitchFamily="18" charset="0"/>
              </a:rPr>
              <a:t>End Torture, End Domestic Violence – Rhonda Copelon</a:t>
            </a:r>
          </a:p>
          <a:p>
            <a:r>
              <a:rPr lang="en-GB" b="1" i="1" dirty="0">
                <a:ea typeface="Calibri" panose="020F0502020204030204" pitchFamily="34" charset="0"/>
                <a:cs typeface="Times New Roman" panose="02020603050405020304" pitchFamily="18" charset="0"/>
                <a:hlinkClick r:id="rId3"/>
              </a:rPr>
              <a:t>https://www.ontheissuesmagazine.com/2009winter/2009winter_7.php</a:t>
            </a:r>
            <a:endParaRPr lang="en-GB" b="1" i="1" dirty="0">
              <a:ea typeface="Calibri" panose="020F0502020204030204" pitchFamily="34" charset="0"/>
              <a:cs typeface="Times New Roman" panose="02020603050405020304" pitchFamily="18" charset="0"/>
            </a:endParaRPr>
          </a:p>
          <a:p>
            <a:endParaRPr lang="en-GB" b="1" i="1" dirty="0">
              <a:ea typeface="Calibri" panose="020F0502020204030204" pitchFamily="34" charset="0"/>
              <a:cs typeface="Times New Roman" panose="02020603050405020304" pitchFamily="18" charset="0"/>
            </a:endParaRPr>
          </a:p>
          <a:p>
            <a:r>
              <a:rPr lang="en-US" dirty="0"/>
              <a:t>Modern-day Crusaders in Europe. Tradition, Family and Property: analysis of a transnational, ultra-conservative, Catholic-inspired influence network - Neil Datta - EPF</a:t>
            </a:r>
            <a:endParaRPr lang="en-GB" dirty="0"/>
          </a:p>
          <a:p>
            <a:r>
              <a:rPr lang="en-GB" i="1" dirty="0">
                <a:hlinkClick r:id="rId4"/>
              </a:rPr>
              <a:t>https://pdfs.semanticscholar.org/9e69/443eb430bd0e4a10b33b35ed006a4f8b35c7.pdf</a:t>
            </a:r>
            <a:endParaRPr lang="en-GB" i="1" dirty="0"/>
          </a:p>
        </p:txBody>
      </p:sp>
    </p:spTree>
    <p:extLst>
      <p:ext uri="{BB962C8B-B14F-4D97-AF65-F5344CB8AC3E}">
        <p14:creationId xmlns:p14="http://schemas.microsoft.com/office/powerpoint/2010/main" val="31420138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45575" y="440950"/>
            <a:ext cx="6096000" cy="5632311"/>
          </a:xfrm>
          <a:prstGeom prst="rect">
            <a:avLst/>
          </a:prstGeom>
        </p:spPr>
        <p:txBody>
          <a:bodyPr>
            <a:spAutoFit/>
          </a:bodyPr>
          <a:lstStyle/>
          <a:p>
            <a:endParaRPr lang="en-GB" dirty="0"/>
          </a:p>
          <a:p>
            <a:r>
              <a:rPr lang="en-GB" dirty="0"/>
              <a:t>Webinar organized by National Women’s Council of Ireland on the theme “Setting the #feminist agenda: challenging violence against women”, panellists discussed priorities and strategies for the recovery phase, which calls for a reimagined response to domestic violence and gender-based violence. </a:t>
            </a:r>
          </a:p>
          <a:p>
            <a:r>
              <a:rPr lang="en-GB" dirty="0"/>
              <a:t>Webinar at:</a:t>
            </a:r>
          </a:p>
          <a:p>
            <a:r>
              <a:rPr lang="en-GB" dirty="0"/>
              <a:t>www.facebook.com/watch/live/?v=1165762117091015&amp;ref= watch_permalink.</a:t>
            </a:r>
          </a:p>
          <a:p>
            <a:endParaRPr lang="en-GB" dirty="0"/>
          </a:p>
          <a:p>
            <a:r>
              <a:rPr lang="en-GB" dirty="0">
                <a:hlinkClick r:id="rId2"/>
              </a:rPr>
              <a:t>https://www.unwomen.org/en/what-we-do/ending-violence-against-women/faqs/types-of-violence</a:t>
            </a:r>
            <a:endParaRPr lang="en-GB" dirty="0"/>
          </a:p>
          <a:p>
            <a:endParaRPr lang="en-GB" dirty="0"/>
          </a:p>
          <a:p>
            <a:r>
              <a:rPr lang="en-GB" dirty="0">
                <a:hlinkClick r:id="rId3"/>
              </a:rPr>
              <a:t>https://www.unwomen.org/en/news/stories/2019/7/news-event-gender-diversity-and-non-binary-identities</a:t>
            </a:r>
            <a:endParaRPr lang="en-GB" dirty="0"/>
          </a:p>
          <a:p>
            <a:endParaRPr lang="en-GB" dirty="0"/>
          </a:p>
          <a:p>
            <a:r>
              <a:rPr lang="en-GB" dirty="0">
                <a:hlinkClick r:id="rId4"/>
              </a:rPr>
              <a:t>https://www.unwomen.org/en/news/stories/2016/5/un-womens-constitutional-database-boosts-efforts-towards-womens-rights</a:t>
            </a:r>
            <a:endParaRPr lang="en-GB" dirty="0"/>
          </a:p>
          <a:p>
            <a:endParaRPr lang="en-GB" dirty="0"/>
          </a:p>
        </p:txBody>
      </p:sp>
    </p:spTree>
    <p:extLst>
      <p:ext uri="{BB962C8B-B14F-4D97-AF65-F5344CB8AC3E}">
        <p14:creationId xmlns:p14="http://schemas.microsoft.com/office/powerpoint/2010/main" val="2600667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0102" y="626800"/>
            <a:ext cx="8878529" cy="5816977"/>
          </a:xfrm>
          <a:prstGeom prst="rect">
            <a:avLst/>
          </a:prstGeom>
        </p:spPr>
        <p:txBody>
          <a:bodyPr wrap="square">
            <a:spAutoFit/>
          </a:bodyPr>
          <a:lstStyle/>
          <a:p>
            <a:r>
              <a:rPr lang="en-GB" sz="3600" b="1" dirty="0">
                <a:latin typeface="Arial" panose="020B0604020202020204" pitchFamily="34" charset="0"/>
                <a:cs typeface="Arial" panose="020B0604020202020204" pitchFamily="34" charset="0"/>
              </a:rPr>
              <a:t>Conventions/Treaties legally binding</a:t>
            </a:r>
          </a:p>
          <a:p>
            <a:r>
              <a:rPr lang="en-GB" sz="2400" i="1" dirty="0"/>
              <a:t>Note: </a:t>
            </a:r>
            <a:r>
              <a:rPr lang="en-US" sz="2400" dirty="0"/>
              <a:t>To </a:t>
            </a:r>
            <a:r>
              <a:rPr lang="en-US" sz="2400" b="1" dirty="0"/>
              <a:t>sign</a:t>
            </a:r>
            <a:r>
              <a:rPr lang="en-US" sz="2400" dirty="0"/>
              <a:t> indicates country agreed final text, to </a:t>
            </a:r>
            <a:r>
              <a:rPr lang="en-US" sz="2400" b="1" dirty="0"/>
              <a:t>ratify </a:t>
            </a:r>
            <a:r>
              <a:rPr lang="en-US" sz="2400" dirty="0"/>
              <a:t>is to be legally bound by the convention or treaty</a:t>
            </a:r>
            <a:endParaRPr lang="en-GB" sz="2400" i="1" dirty="0"/>
          </a:p>
          <a:p>
            <a:pPr>
              <a:lnSpc>
                <a:spcPct val="150000"/>
              </a:lnSpc>
            </a:pPr>
            <a:endParaRPr lang="en-GB" sz="2400" b="1" dirty="0">
              <a:cs typeface="Arial" panose="020B0604020202020204" pitchFamily="34" charset="0"/>
            </a:endParaRPr>
          </a:p>
          <a:p>
            <a:pPr>
              <a:lnSpc>
                <a:spcPct val="150000"/>
              </a:lnSpc>
            </a:pPr>
            <a:r>
              <a:rPr lang="en-GB" sz="2400" b="1" dirty="0">
                <a:cs typeface="Arial" panose="020B0604020202020204" pitchFamily="34" charset="0"/>
              </a:rPr>
              <a:t>Declarations/Covenants/Resolutions/Recommendations are not</a:t>
            </a:r>
          </a:p>
          <a:p>
            <a:pPr marL="342900" indent="-342900">
              <a:lnSpc>
                <a:spcPct val="150000"/>
              </a:lnSpc>
              <a:buFont typeface="Arial" panose="020B0604020202020204" pitchFamily="34" charset="0"/>
              <a:buChar char="•"/>
            </a:pPr>
            <a:r>
              <a:rPr lang="en-GB" sz="2400" b="1" dirty="0"/>
              <a:t>Declarations</a:t>
            </a:r>
            <a:r>
              <a:rPr lang="en-GB" sz="2400" dirty="0"/>
              <a:t> are not legally binding but carry considerable moral force and serve as a clear indication of the commitments of the international community</a:t>
            </a:r>
            <a:endParaRPr lang="en-GB" sz="2400" b="1" dirty="0">
              <a:cs typeface="Arial" panose="020B0604020202020204" pitchFamily="34" charset="0"/>
            </a:endParaRPr>
          </a:p>
          <a:p>
            <a:pPr marL="342900" indent="-342900">
              <a:lnSpc>
                <a:spcPct val="150000"/>
              </a:lnSpc>
              <a:buFont typeface="Arial" panose="020B0604020202020204" pitchFamily="34" charset="0"/>
              <a:buChar char="•"/>
            </a:pPr>
            <a:r>
              <a:rPr lang="en-GB" sz="2400" b="1" dirty="0">
                <a:cs typeface="Arial" panose="020B0604020202020204" pitchFamily="34" charset="0"/>
              </a:rPr>
              <a:t>The real meaning of words - e.g. it's a recommendation, not a law</a:t>
            </a:r>
          </a:p>
          <a:p>
            <a:pPr marL="342900" indent="-342900">
              <a:lnSpc>
                <a:spcPct val="150000"/>
              </a:lnSpc>
              <a:buFont typeface="Arial" panose="020B0604020202020204" pitchFamily="34" charset="0"/>
              <a:buChar char="•"/>
            </a:pPr>
            <a:r>
              <a:rPr lang="en-GB" sz="2400" b="1" dirty="0">
                <a:cs typeface="Arial" panose="020B0604020202020204" pitchFamily="34" charset="0"/>
              </a:rPr>
              <a:t>WHRC has a Declaration… it's not binding</a:t>
            </a:r>
          </a:p>
          <a:p>
            <a:pPr marL="342900" indent="-342900">
              <a:lnSpc>
                <a:spcPct val="150000"/>
              </a:lnSpc>
              <a:buFont typeface="Arial" panose="020B0604020202020204" pitchFamily="34" charset="0"/>
              <a:buChar char="•"/>
            </a:pPr>
            <a:r>
              <a:rPr lang="en-GB" sz="2400" b="1" dirty="0"/>
              <a:t>Yogyakarta Principles …   illogical, incoherent wish list</a:t>
            </a:r>
            <a:endParaRPr lang="en-GB" sz="2400" dirty="0"/>
          </a:p>
        </p:txBody>
      </p:sp>
    </p:spTree>
    <p:extLst>
      <p:ext uri="{BB962C8B-B14F-4D97-AF65-F5344CB8AC3E}">
        <p14:creationId xmlns:p14="http://schemas.microsoft.com/office/powerpoint/2010/main" val="12656260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9648" y="420830"/>
            <a:ext cx="9895900" cy="6017609"/>
          </a:xfrm>
          <a:prstGeom prst="rect">
            <a:avLst/>
          </a:prstGeom>
        </p:spPr>
        <p:txBody>
          <a:bodyPr wrap="square">
            <a:spAutoFit/>
          </a:bodyPr>
          <a:lstStyle/>
          <a:p>
            <a:pPr>
              <a:lnSpc>
                <a:spcPct val="107000"/>
              </a:lnSpc>
              <a:spcAft>
                <a:spcPts val="800"/>
              </a:spcAft>
            </a:pPr>
            <a:r>
              <a:rPr lang="en-GB" sz="3600" b="1" dirty="0"/>
              <a:t>Universal Declaration of Human Rights – UN - 1950</a:t>
            </a:r>
          </a:p>
          <a:p>
            <a:pPr>
              <a:lnSpc>
                <a:spcPct val="107000"/>
              </a:lnSpc>
              <a:spcAft>
                <a:spcPts val="800"/>
              </a:spcAft>
            </a:pPr>
            <a:endParaRPr lang="en-US" dirty="0">
              <a:effectLst/>
              <a:ea typeface="Times New Roman" panose="02020603050405020304" pitchFamily="18" charset="0"/>
              <a:cs typeface="Times New Roman" panose="02020603050405020304" pitchFamily="18" charset="0"/>
            </a:endParaRPr>
          </a:p>
          <a:p>
            <a:pPr>
              <a:lnSpc>
                <a:spcPct val="107000"/>
              </a:lnSpc>
              <a:spcAft>
                <a:spcPts val="800"/>
              </a:spcAft>
            </a:pPr>
            <a:r>
              <a:rPr lang="en-US" dirty="0">
                <a:ea typeface="Times New Roman" panose="02020603050405020304" pitchFamily="18" charset="0"/>
                <a:cs typeface="Times New Roman" panose="02020603050405020304" pitchFamily="18" charset="0"/>
              </a:rPr>
              <a:t>E</a:t>
            </a:r>
            <a:r>
              <a:rPr lang="en-US" dirty="0">
                <a:effectLst/>
                <a:ea typeface="Times New Roman" panose="02020603050405020304" pitchFamily="18" charset="0"/>
                <a:cs typeface="Times New Roman" panose="02020603050405020304" pitchFamily="18" charset="0"/>
              </a:rPr>
              <a:t>laborated upon the idea of ‘human rights’ as derived </a:t>
            </a:r>
            <a:r>
              <a:rPr lang="en-US" dirty="0">
                <a:ea typeface="Times New Roman" panose="02020603050405020304" pitchFamily="18" charset="0"/>
                <a:cs typeface="Times New Roman" panose="02020603050405020304" pitchFamily="18" charset="0"/>
              </a:rPr>
              <a:t>from founding UN Charter</a:t>
            </a:r>
            <a:endParaRPr lang="en-US" dirty="0">
              <a:effectLst/>
              <a:ea typeface="Times New Roman" panose="02020603050405020304" pitchFamily="18" charset="0"/>
              <a:cs typeface="Times New Roman" panose="02020603050405020304" pitchFamily="18" charset="0"/>
            </a:endParaRPr>
          </a:p>
          <a:p>
            <a:pPr marL="285750" indent="-285750">
              <a:buFont typeface="Arial" panose="020B0604020202020204" pitchFamily="34" charset="0"/>
              <a:buChar char="•"/>
            </a:pPr>
            <a:r>
              <a:rPr lang="en-GB" dirty="0"/>
              <a:t>A common standard of achievements for all peoples and all nations and for the first time, that fundamental human rights for individuals to be universally protected by states </a:t>
            </a:r>
            <a:r>
              <a:rPr lang="en-GB" i="1" dirty="0">
                <a:hlinkClick r:id="rId2"/>
              </a:rPr>
              <a:t>https://www.un.org/en/universal-declaration-human-rights/</a:t>
            </a:r>
            <a:endParaRPr lang="en-GB" i="1" dirty="0"/>
          </a:p>
          <a:p>
            <a:pPr marL="285750" indent="-285750">
              <a:buFont typeface="Arial" panose="020B0604020202020204" pitchFamily="34" charset="0"/>
              <a:buChar char="•"/>
            </a:pPr>
            <a:endParaRPr lang="en-GB" i="1" dirty="0"/>
          </a:p>
          <a:p>
            <a:r>
              <a:rPr lang="en-GB" b="1" dirty="0"/>
              <a:t>Article 1.</a:t>
            </a:r>
            <a:br>
              <a:rPr lang="en-GB" b="1" dirty="0"/>
            </a:br>
            <a:r>
              <a:rPr lang="en-GB" b="1" dirty="0"/>
              <a:t> </a:t>
            </a:r>
          </a:p>
          <a:p>
            <a:r>
              <a:rPr lang="en-GB" dirty="0"/>
              <a:t>All human beings are born free and equal in dignity and rights. They are endowed with reason and conscience and should act towards one another in a spirit of brotherhood. (1950 – sorry!)</a:t>
            </a:r>
          </a:p>
          <a:p>
            <a:endParaRPr lang="en-GB" b="1" dirty="0"/>
          </a:p>
          <a:p>
            <a:r>
              <a:rPr lang="en-GB" b="1" dirty="0"/>
              <a:t>Article 2.</a:t>
            </a:r>
            <a:br>
              <a:rPr lang="en-GB" b="1" dirty="0"/>
            </a:br>
            <a:r>
              <a:rPr lang="en-GB" b="1" dirty="0"/>
              <a:t> </a:t>
            </a:r>
          </a:p>
          <a:p>
            <a:r>
              <a:rPr lang="en-GB" dirty="0"/>
              <a:t>Everyone is entitled to all the rights and freedoms set forth in this Declaration, without distinction of any kind, such as race, colour, </a:t>
            </a:r>
            <a:r>
              <a:rPr lang="en-GB" b="1" dirty="0"/>
              <a:t>sex</a:t>
            </a:r>
            <a:r>
              <a:rPr lang="en-GB" dirty="0"/>
              <a:t>, language, religion, political or other opinion, national or social origin, property, birth or other status. </a:t>
            </a:r>
          </a:p>
          <a:p>
            <a:endParaRPr lang="en-GB" dirty="0"/>
          </a:p>
          <a:p>
            <a:r>
              <a:rPr lang="en-GB" b="1" dirty="0"/>
              <a:t>This has never been amended</a:t>
            </a:r>
          </a:p>
        </p:txBody>
      </p:sp>
    </p:spTree>
    <p:extLst>
      <p:ext uri="{BB962C8B-B14F-4D97-AF65-F5344CB8AC3E}">
        <p14:creationId xmlns:p14="http://schemas.microsoft.com/office/powerpoint/2010/main" val="3317423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659" y="106013"/>
            <a:ext cx="7600603" cy="6740307"/>
          </a:xfrm>
          <a:prstGeom prst="rect">
            <a:avLst/>
          </a:prstGeom>
        </p:spPr>
        <p:txBody>
          <a:bodyPr wrap="square">
            <a:spAutoFit/>
          </a:bodyPr>
          <a:lstStyle/>
          <a:p>
            <a:pPr>
              <a:lnSpc>
                <a:spcPct val="150000"/>
              </a:lnSpc>
            </a:pPr>
            <a:r>
              <a:rPr lang="en-GB" sz="3600" b="1" dirty="0"/>
              <a:t>UN Human Rights are:</a:t>
            </a:r>
          </a:p>
          <a:p>
            <a:pPr marL="342900" indent="-342900">
              <a:lnSpc>
                <a:spcPct val="150000"/>
              </a:lnSpc>
              <a:buFont typeface="Arial" panose="020B0604020202020204" pitchFamily="34" charset="0"/>
              <a:buChar char="•"/>
            </a:pPr>
            <a:r>
              <a:rPr lang="en-GB" sz="2800" dirty="0"/>
              <a:t>Universal </a:t>
            </a:r>
          </a:p>
          <a:p>
            <a:pPr marL="342900" indent="-342900">
              <a:lnSpc>
                <a:spcPct val="150000"/>
              </a:lnSpc>
              <a:buFont typeface="Arial" panose="020B0604020202020204" pitchFamily="34" charset="0"/>
              <a:buChar char="•"/>
            </a:pPr>
            <a:r>
              <a:rPr lang="en-GB" sz="2800" dirty="0"/>
              <a:t>Interdependent and interrelated.</a:t>
            </a:r>
          </a:p>
          <a:p>
            <a:pPr marL="342900" indent="-342900">
              <a:lnSpc>
                <a:spcPct val="150000"/>
              </a:lnSpc>
              <a:buFont typeface="Arial" panose="020B0604020202020204" pitchFamily="34" charset="0"/>
              <a:buChar char="•"/>
            </a:pPr>
            <a:r>
              <a:rPr lang="en-GB" sz="2800" dirty="0"/>
              <a:t>Covers everyone that belongs to the human race</a:t>
            </a:r>
          </a:p>
          <a:p>
            <a:pPr marL="342900" indent="-342900">
              <a:lnSpc>
                <a:spcPct val="150000"/>
              </a:lnSpc>
              <a:buFont typeface="Arial" panose="020B0604020202020204" pitchFamily="34" charset="0"/>
              <a:buChar char="•"/>
            </a:pPr>
            <a:r>
              <a:rPr lang="en-GB" sz="2800" dirty="0"/>
              <a:t>Sex-based</a:t>
            </a:r>
          </a:p>
          <a:p>
            <a:pPr marL="342900" indent="-342900">
              <a:lnSpc>
                <a:spcPct val="150000"/>
              </a:lnSpc>
              <a:buFont typeface="Arial" panose="020B0604020202020204" pitchFamily="34" charset="0"/>
              <a:buChar char="•"/>
            </a:pPr>
            <a:r>
              <a:rPr lang="en-GB" sz="2800" dirty="0"/>
              <a:t>Depend on the rule of law being enforced</a:t>
            </a:r>
          </a:p>
          <a:p>
            <a:pPr marL="342900" indent="-342900">
              <a:lnSpc>
                <a:spcPct val="150000"/>
              </a:lnSpc>
              <a:buFont typeface="Arial" panose="020B0604020202020204" pitchFamily="34" charset="0"/>
              <a:buChar char="•"/>
            </a:pPr>
            <a:r>
              <a:rPr lang="en-GB" sz="2800" dirty="0"/>
              <a:t>Depend on good collection of statistics</a:t>
            </a:r>
          </a:p>
          <a:p>
            <a:pPr marL="342900" indent="-342900">
              <a:lnSpc>
                <a:spcPct val="150000"/>
              </a:lnSpc>
              <a:buFont typeface="Arial" panose="020B0604020202020204" pitchFamily="34" charset="0"/>
              <a:buChar char="•"/>
            </a:pPr>
            <a:r>
              <a:rPr lang="en-GB" sz="2800" dirty="0"/>
              <a:t>Cannot be removed by cultural or religious ideas</a:t>
            </a:r>
          </a:p>
          <a:p>
            <a:pPr marL="342900" indent="-342900">
              <a:lnSpc>
                <a:spcPct val="150000"/>
              </a:lnSpc>
              <a:buFont typeface="Arial" panose="020B0604020202020204" pitchFamily="34" charset="0"/>
              <a:buChar char="•"/>
            </a:pPr>
            <a:r>
              <a:rPr lang="en-GB" sz="2800" dirty="0"/>
              <a:t>Cannot be voluntarily given away</a:t>
            </a:r>
          </a:p>
          <a:p>
            <a:pPr marL="342900" indent="-342900">
              <a:lnSpc>
                <a:spcPct val="150000"/>
              </a:lnSpc>
              <a:buFont typeface="Arial" panose="020B0604020202020204" pitchFamily="34" charset="0"/>
              <a:buChar char="•"/>
            </a:pPr>
            <a:r>
              <a:rPr lang="en-GB" sz="2800" i="1" dirty="0"/>
              <a:t>UN documents passim</a:t>
            </a:r>
          </a:p>
        </p:txBody>
      </p:sp>
    </p:spTree>
    <p:extLst>
      <p:ext uri="{BB962C8B-B14F-4D97-AF65-F5344CB8AC3E}">
        <p14:creationId xmlns:p14="http://schemas.microsoft.com/office/powerpoint/2010/main" val="2833704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5099" y="2538106"/>
            <a:ext cx="9870393" cy="555477"/>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p:cNvSpPr/>
          <p:nvPr/>
        </p:nvSpPr>
        <p:spPr>
          <a:xfrm>
            <a:off x="326009" y="1273184"/>
            <a:ext cx="9681115" cy="5186548"/>
          </a:xfrm>
          <a:prstGeom prst="rect">
            <a:avLst/>
          </a:prstGeom>
        </p:spPr>
        <p:txBody>
          <a:bodyPr wrap="square">
            <a:spAutoFit/>
          </a:bodyPr>
          <a:lstStyle/>
          <a:p>
            <a:pPr>
              <a:lnSpc>
                <a:spcPct val="107000"/>
              </a:lnSpc>
              <a:spcAft>
                <a:spcPts val="800"/>
              </a:spcAft>
            </a:pPr>
            <a:r>
              <a:rPr lang="en-US" b="1" dirty="0">
                <a:ea typeface="Times New Roman" panose="02020603050405020304" pitchFamily="18" charset="0"/>
                <a:cs typeface="Times New Roman" panose="02020603050405020304" pitchFamily="18" charset="0"/>
              </a:rPr>
              <a:t>developed from the Universal Declaration:</a:t>
            </a:r>
          </a:p>
          <a:p>
            <a:pPr marL="342900" indent="-342900">
              <a:buFont typeface="+mj-lt"/>
              <a:buAutoNum type="arabicPeriod"/>
            </a:pPr>
            <a:r>
              <a:rPr lang="en-US" dirty="0"/>
              <a:t>International Convention on the Elimination of All Forms of Racial Discrimination (ICERD) 1969.</a:t>
            </a:r>
          </a:p>
          <a:p>
            <a:pPr marL="342900" indent="-342900">
              <a:buFont typeface="+mj-lt"/>
              <a:buAutoNum type="arabicPeriod"/>
            </a:pPr>
            <a:r>
              <a:rPr lang="en-US" b="1" dirty="0"/>
              <a:t>International Covenant on Civil and Political Rights (ICCPR) 1976 (HRC)</a:t>
            </a:r>
          </a:p>
          <a:p>
            <a:pPr marL="342900" indent="-342900">
              <a:buFont typeface="+mj-lt"/>
              <a:buAutoNum type="arabicPeriod"/>
            </a:pPr>
            <a:r>
              <a:rPr lang="en-US" dirty="0"/>
              <a:t>International Covenant on Economic, Social and Cultural Rights (ICESCR) - 1976</a:t>
            </a:r>
          </a:p>
          <a:p>
            <a:pPr marL="342900" indent="-342900">
              <a:buFont typeface="+mj-lt"/>
              <a:buAutoNum type="arabicPeriod"/>
            </a:pPr>
            <a:r>
              <a:rPr lang="en-US" b="1" dirty="0"/>
              <a:t>Convention on Elimination of All Forms of Discrimination against Women (CEDAW) – 1981</a:t>
            </a:r>
            <a:br>
              <a:rPr lang="en-US" b="1" dirty="0"/>
            </a:br>
            <a:r>
              <a:rPr lang="en-US" b="1" dirty="0"/>
              <a:t>NOT the US!</a:t>
            </a:r>
          </a:p>
          <a:p>
            <a:pPr marL="342900" indent="-342900">
              <a:buFont typeface="+mj-lt"/>
              <a:buAutoNum type="arabicPeriod"/>
            </a:pPr>
            <a:r>
              <a:rPr lang="en-US" dirty="0"/>
              <a:t>Convention against Torture and Other Cruel, Inhuman or Degrading Treatment or Punishment (CAT) 2006</a:t>
            </a:r>
          </a:p>
          <a:p>
            <a:pPr marL="342900" indent="-342900">
              <a:buFont typeface="+mj-lt"/>
              <a:buAutoNum type="arabicPeriod"/>
            </a:pPr>
            <a:r>
              <a:rPr lang="en-US" b="1" dirty="0"/>
              <a:t>Convention on the Rights of the Child (CRC) 1990 - NOT the US!</a:t>
            </a:r>
          </a:p>
          <a:p>
            <a:pPr marL="342900" indent="-342900">
              <a:buFont typeface="+mj-lt"/>
              <a:buAutoNum type="arabicPeriod"/>
            </a:pPr>
            <a:r>
              <a:rPr lang="en-US" dirty="0"/>
              <a:t>International Convention on the Protection of the Rights of All Migrant Workers and Members of Their Families (ICRMW) 2003</a:t>
            </a:r>
          </a:p>
          <a:p>
            <a:pPr marL="342900" indent="-342900">
              <a:buFont typeface="+mj-lt"/>
              <a:buAutoNum type="arabicPeriod"/>
            </a:pPr>
            <a:r>
              <a:rPr lang="en-US" dirty="0"/>
              <a:t>International Convention for the Protection of All Persons from Enforced Disappearance (CED) 2010</a:t>
            </a:r>
          </a:p>
          <a:p>
            <a:pPr marL="342900" indent="-342900">
              <a:buFont typeface="+mj-lt"/>
              <a:buAutoNum type="arabicPeriod"/>
            </a:pPr>
            <a:r>
              <a:rPr lang="en-US" dirty="0"/>
              <a:t>Convention on the Rights of Persons with Disabilities (CRPD) 2008</a:t>
            </a:r>
          </a:p>
          <a:p>
            <a:pPr>
              <a:lnSpc>
                <a:spcPct val="107000"/>
              </a:lnSpc>
              <a:spcAft>
                <a:spcPts val="800"/>
              </a:spcAft>
            </a:pPr>
            <a:endParaRPr lang="en-US" i="1" dirty="0">
              <a:ea typeface="Calibri" panose="020F0502020204030204" pitchFamily="34" charset="0"/>
              <a:cs typeface="Times New Roman" panose="02020603050405020304" pitchFamily="18" charset="0"/>
              <a:hlinkClick r:id="rId2"/>
            </a:endParaRPr>
          </a:p>
          <a:p>
            <a:pPr>
              <a:lnSpc>
                <a:spcPct val="107000"/>
              </a:lnSpc>
              <a:spcAft>
                <a:spcPts val="800"/>
              </a:spcAft>
            </a:pPr>
            <a:r>
              <a:rPr lang="en-US" i="1" dirty="0">
                <a:ea typeface="Calibri" panose="020F0502020204030204" pitchFamily="34" charset="0"/>
                <a:cs typeface="Times New Roman" panose="02020603050405020304" pitchFamily="18" charset="0"/>
                <a:hlinkClick r:id="rId2"/>
              </a:rPr>
              <a:t>https://www.ohchr.org/Documents/Publications/CoreInternationalHumanRightsTreaties_en.pdf</a:t>
            </a:r>
            <a:endParaRPr lang="en-US" i="1" dirty="0">
              <a:ea typeface="Calibri" panose="020F0502020204030204" pitchFamily="34" charset="0"/>
              <a:cs typeface="Times New Roman" panose="02020603050405020304" pitchFamily="18" charset="0"/>
            </a:endParaRPr>
          </a:p>
          <a:p>
            <a:pPr>
              <a:lnSpc>
                <a:spcPct val="107000"/>
              </a:lnSpc>
              <a:spcAft>
                <a:spcPts val="800"/>
              </a:spcAft>
            </a:pPr>
            <a:r>
              <a:rPr lang="en-GB" dirty="0">
                <a:effectLst/>
              </a:rPr>
              <a:t>there is no mention of sexual orientation or gender identity in the UN’s human rights treaties</a:t>
            </a:r>
            <a:endParaRPr lang="en-US" i="1" dirty="0">
              <a:ea typeface="Calibri" panose="020F0502020204030204" pitchFamily="34" charset="0"/>
              <a:cs typeface="Times New Roman" panose="02020603050405020304" pitchFamily="18" charset="0"/>
            </a:endParaRPr>
          </a:p>
        </p:txBody>
      </p:sp>
      <p:sp>
        <p:nvSpPr>
          <p:cNvPr id="3" name="Rectangle 2"/>
          <p:cNvSpPr/>
          <p:nvPr/>
        </p:nvSpPr>
        <p:spPr>
          <a:xfrm>
            <a:off x="326010" y="311990"/>
            <a:ext cx="10725052" cy="658835"/>
          </a:xfrm>
          <a:prstGeom prst="rect">
            <a:avLst/>
          </a:prstGeom>
        </p:spPr>
        <p:txBody>
          <a:bodyPr wrap="none">
            <a:spAutoFit/>
          </a:bodyPr>
          <a:lstStyle/>
          <a:p>
            <a:pPr>
              <a:lnSpc>
                <a:spcPct val="107000"/>
              </a:lnSpc>
              <a:spcAft>
                <a:spcPts val="800"/>
              </a:spcAft>
            </a:pPr>
            <a:r>
              <a:rPr lang="en-US" sz="3600" b="1" dirty="0">
                <a:ea typeface="Times New Roman" panose="02020603050405020304" pitchFamily="18" charset="0"/>
                <a:cs typeface="Times New Roman" panose="02020603050405020304" pitchFamily="18" charset="0"/>
              </a:rPr>
              <a:t>Nine core int. human rights treaties (here Conventions)</a:t>
            </a:r>
          </a:p>
        </p:txBody>
      </p:sp>
    </p:spTree>
    <p:extLst>
      <p:ext uri="{BB962C8B-B14F-4D97-AF65-F5344CB8AC3E}">
        <p14:creationId xmlns:p14="http://schemas.microsoft.com/office/powerpoint/2010/main" val="3377317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6619" y="435149"/>
            <a:ext cx="7363257" cy="5355312"/>
          </a:xfrm>
          <a:prstGeom prst="rect">
            <a:avLst/>
          </a:prstGeom>
        </p:spPr>
        <p:txBody>
          <a:bodyPr wrap="square">
            <a:spAutoFit/>
          </a:bodyPr>
          <a:lstStyle/>
          <a:p>
            <a:r>
              <a:rPr lang="en-GB" sz="3600" b="1" dirty="0"/>
              <a:t>Conventions are legally binding,</a:t>
            </a:r>
          </a:p>
          <a:p>
            <a:r>
              <a:rPr lang="en-GB" sz="3600" b="1" dirty="0"/>
              <a:t>in a certain way</a:t>
            </a:r>
          </a:p>
          <a:p>
            <a:endParaRPr lang="en-GB" sz="2000" b="1" dirty="0"/>
          </a:p>
          <a:p>
            <a:r>
              <a:rPr lang="en-GB" b="1" dirty="0"/>
              <a:t>Why do we not have all these rights from these Conventions in our own national laws – Zack! bong! whoosh! ?</a:t>
            </a:r>
          </a:p>
          <a:p>
            <a:r>
              <a:rPr lang="en-GB" b="1" dirty="0"/>
              <a:t>see e.g. Article 2</a:t>
            </a:r>
            <a:r>
              <a:rPr lang="en-GB" dirty="0"/>
              <a:t> – CEDAW - ….agree to pursue by all appropriate means and without delay a policy of eliminating discrimination against women …</a:t>
            </a:r>
          </a:p>
          <a:p>
            <a:endParaRPr lang="en-GB" dirty="0"/>
          </a:p>
          <a:p>
            <a:r>
              <a:rPr lang="en-GB" b="1" dirty="0"/>
              <a:t>It's a country promising to enter into a process …</a:t>
            </a:r>
          </a:p>
          <a:p>
            <a:r>
              <a:rPr lang="en-GB" dirty="0"/>
              <a:t>A country has to change its own laws</a:t>
            </a:r>
          </a:p>
          <a:p>
            <a:pPr marL="342900" indent="-342900">
              <a:buFont typeface="Arial" panose="020B0604020202020204" pitchFamily="34" charset="0"/>
              <a:buChar char="•"/>
            </a:pPr>
            <a:r>
              <a:rPr lang="en-GB" dirty="0"/>
              <a:t>No end date ( soon) </a:t>
            </a:r>
          </a:p>
          <a:p>
            <a:pPr marL="342900" indent="-342900">
              <a:buFont typeface="Arial" panose="020B0604020202020204" pitchFamily="34" charset="0"/>
              <a:buChar char="•"/>
            </a:pPr>
            <a:r>
              <a:rPr lang="en-GB" dirty="0"/>
              <a:t>There is no Supreme Human Rights Court to go to…</a:t>
            </a:r>
          </a:p>
          <a:p>
            <a:pPr marL="342900" indent="-342900">
              <a:buFont typeface="Arial" panose="020B0604020202020204" pitchFamily="34" charset="0"/>
              <a:buChar char="•"/>
            </a:pPr>
            <a:r>
              <a:rPr lang="en-GB" dirty="0"/>
              <a:t>But, but ….. other courts use these human rights</a:t>
            </a:r>
          </a:p>
          <a:p>
            <a:pPr marL="342900" indent="-342900">
              <a:buFont typeface="Arial" panose="020B0604020202020204" pitchFamily="34" charset="0"/>
              <a:buChar char="•"/>
            </a:pPr>
            <a:r>
              <a:rPr lang="en-GB" dirty="0"/>
              <a:t>But it is open – ended - can tackle new problems</a:t>
            </a:r>
          </a:p>
          <a:p>
            <a:pPr marL="342900" indent="-342900">
              <a:buFont typeface="Arial" panose="020B0604020202020204" pitchFamily="34" charset="0"/>
              <a:buChar char="•"/>
            </a:pPr>
            <a:endParaRPr lang="en-GB" sz="2000" dirty="0"/>
          </a:p>
          <a:p>
            <a:r>
              <a:rPr lang="en-GB" sz="1600" i="1" dirty="0">
                <a:hlinkClick r:id="rId2"/>
              </a:rPr>
              <a:t>https://www.un.org/womenwatch/daw/cedaw/text/econvention.htm</a:t>
            </a:r>
            <a:endParaRPr lang="en-GB" sz="1600" i="1" dirty="0"/>
          </a:p>
          <a:p>
            <a:endParaRPr lang="en-GB" sz="1600" i="1" dirty="0"/>
          </a:p>
        </p:txBody>
      </p:sp>
    </p:spTree>
    <p:extLst>
      <p:ext uri="{BB962C8B-B14F-4D97-AF65-F5344CB8AC3E}">
        <p14:creationId xmlns:p14="http://schemas.microsoft.com/office/powerpoint/2010/main" val="3271068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5063" y="284429"/>
            <a:ext cx="9351326" cy="6427657"/>
          </a:xfrm>
          <a:prstGeom prst="rect">
            <a:avLst/>
          </a:prstGeom>
        </p:spPr>
        <p:txBody>
          <a:bodyPr wrap="square">
            <a:spAutoFit/>
          </a:bodyPr>
          <a:lstStyle/>
          <a:p>
            <a:pPr>
              <a:lnSpc>
                <a:spcPct val="107000"/>
              </a:lnSpc>
              <a:spcAft>
                <a:spcPts val="800"/>
              </a:spcAft>
            </a:pPr>
            <a:r>
              <a:rPr lang="en-US" sz="3200" b="1" dirty="0">
                <a:effectLst/>
                <a:ea typeface="Times New Roman" panose="02020603050405020304" pitchFamily="18" charset="0"/>
                <a:cs typeface="Times New Roman" panose="02020603050405020304" pitchFamily="18" charset="0"/>
              </a:rPr>
              <a:t>Treaty Bodies for these Conventions including CEDAW</a:t>
            </a:r>
            <a:endParaRPr lang="en-US" sz="2800" dirty="0">
              <a:effectLst/>
              <a:ea typeface="Calibri" panose="020F0502020204030204" pitchFamily="34" charset="0"/>
              <a:cs typeface="Times New Roman" panose="02020603050405020304" pitchFamily="18" charset="0"/>
            </a:endParaRPr>
          </a:p>
          <a:p>
            <a:pPr>
              <a:lnSpc>
                <a:spcPct val="107000"/>
              </a:lnSpc>
              <a:spcAft>
                <a:spcPts val="800"/>
              </a:spcAft>
            </a:pPr>
            <a:r>
              <a:rPr lang="en-US" dirty="0">
                <a:ea typeface="Times New Roman" panose="02020603050405020304" pitchFamily="18" charset="0"/>
                <a:cs typeface="Times New Roman" panose="02020603050405020304" pitchFamily="18" charset="0"/>
              </a:rPr>
              <a:t>I</a:t>
            </a:r>
            <a:r>
              <a:rPr lang="en-US" dirty="0">
                <a:effectLst/>
                <a:ea typeface="Times New Roman" panose="02020603050405020304" pitchFamily="18" charset="0"/>
                <a:cs typeface="Times New Roman" panose="02020603050405020304" pitchFamily="18" charset="0"/>
              </a:rPr>
              <a:t>nternational committees of independent experts </a:t>
            </a:r>
          </a:p>
          <a:p>
            <a:pPr>
              <a:lnSpc>
                <a:spcPct val="107000"/>
              </a:lnSpc>
              <a:spcAft>
                <a:spcPts val="800"/>
              </a:spcAft>
            </a:pPr>
            <a:r>
              <a:rPr lang="en-US" dirty="0">
                <a:effectLst/>
                <a:ea typeface="Times New Roman" panose="02020603050405020304" pitchFamily="18" charset="0"/>
                <a:cs typeface="Times New Roman" panose="02020603050405020304" pitchFamily="18" charset="0"/>
              </a:rPr>
              <a:t>monitor </a:t>
            </a:r>
            <a:r>
              <a:rPr lang="en-US" dirty="0">
                <a:ea typeface="Times New Roman" panose="02020603050405020304" pitchFamily="18" charset="0"/>
                <a:cs typeface="Times New Roman" panose="02020603050405020304" pitchFamily="18" charset="0"/>
              </a:rPr>
              <a:t>countries </a:t>
            </a:r>
            <a:r>
              <a:rPr lang="en-US" dirty="0">
                <a:effectLst/>
                <a:ea typeface="Times New Roman" panose="02020603050405020304" pitchFamily="18" charset="0"/>
                <a:cs typeface="Times New Roman" panose="02020603050405020304" pitchFamily="18" charset="0"/>
              </a:rPr>
              <a:t>implementation of the </a:t>
            </a:r>
            <a:r>
              <a:rPr lang="en-US" dirty="0">
                <a:ea typeface="Times New Roman" panose="02020603050405020304" pitchFamily="18" charset="0"/>
                <a:cs typeface="Times New Roman" panose="02020603050405020304" pitchFamily="18" charset="0"/>
              </a:rPr>
              <a:t>nine</a:t>
            </a:r>
            <a:r>
              <a:rPr lang="en-US" dirty="0">
                <a:effectLst/>
                <a:ea typeface="Times New Roman" panose="02020603050405020304" pitchFamily="18" charset="0"/>
                <a:cs typeface="Times New Roman" panose="02020603050405020304" pitchFamily="18" charset="0"/>
              </a:rPr>
              <a:t> core human rights treaties</a:t>
            </a:r>
            <a:r>
              <a:rPr lang="en-US" dirty="0">
                <a:ea typeface="Times New Roman" panose="02020603050405020304" pitchFamily="18" charset="0"/>
                <a:cs typeface="Times New Roman" panose="02020603050405020304" pitchFamily="18" charset="0"/>
              </a:rPr>
              <a:t>, each</a:t>
            </a:r>
            <a:r>
              <a:rPr lang="en-US" dirty="0">
                <a:effectLst/>
                <a:ea typeface="Times New Roman" panose="02020603050405020304" pitchFamily="18" charset="0"/>
                <a:cs typeface="Times New Roman" panose="02020603050405020304" pitchFamily="18" charset="0"/>
              </a:rPr>
              <a:t> takes its name from its Convention</a:t>
            </a:r>
          </a:p>
          <a:p>
            <a:pPr>
              <a:lnSpc>
                <a:spcPct val="107000"/>
              </a:lnSpc>
              <a:spcAft>
                <a:spcPts val="800"/>
              </a:spcAft>
            </a:pPr>
            <a:r>
              <a:rPr lang="en-US" b="1" dirty="0">
                <a:ea typeface="Times New Roman" panose="02020603050405020304" pitchFamily="18" charset="0"/>
                <a:cs typeface="Times New Roman" panose="02020603050405020304" pitchFamily="18" charset="0"/>
              </a:rPr>
              <a:t>Thus: CEDAW Committee (27 experts)</a:t>
            </a:r>
          </a:p>
          <a:p>
            <a:pPr>
              <a:lnSpc>
                <a:spcPct val="107000"/>
              </a:lnSpc>
              <a:spcAft>
                <a:spcPts val="800"/>
              </a:spcAft>
            </a:pPr>
            <a:r>
              <a:rPr lang="en-GB" b="1" dirty="0">
                <a:ea typeface="Times New Roman" panose="02020603050405020304" pitchFamily="18" charset="0"/>
                <a:cs typeface="Times New Roman" panose="02020603050405020304" pitchFamily="18" charset="0"/>
              </a:rPr>
              <a:t>Enforcement of Treaties/Conventions:</a:t>
            </a:r>
          </a:p>
          <a:p>
            <a:pPr>
              <a:lnSpc>
                <a:spcPct val="107000"/>
              </a:lnSpc>
              <a:spcAft>
                <a:spcPts val="800"/>
              </a:spcAft>
            </a:pPr>
            <a:r>
              <a:rPr lang="en-GB" b="1" dirty="0">
                <a:ea typeface="Times New Roman" panose="02020603050405020304" pitchFamily="18" charset="0"/>
                <a:cs typeface="Times New Roman" panose="02020603050405020304" pitchFamily="18" charset="0"/>
              </a:rPr>
              <a:t>The 'naughty step' process … reports on countries</a:t>
            </a:r>
          </a:p>
          <a:p>
            <a:pPr marL="342900" marR="0" lvl="0" indent="-342900">
              <a:lnSpc>
                <a:spcPct val="107000"/>
              </a:lnSpc>
              <a:spcBef>
                <a:spcPts val="0"/>
              </a:spcBef>
              <a:spcAft>
                <a:spcPts val="800"/>
              </a:spcAft>
              <a:buSzPts val="1000"/>
              <a:buFont typeface="Arial" panose="020B0604020202020204" pitchFamily="34" charset="0"/>
              <a:buChar char="•"/>
              <a:tabLst>
                <a:tab pos="457200" algn="l"/>
              </a:tabLst>
            </a:pPr>
            <a:r>
              <a:rPr lang="en-US" dirty="0">
                <a:ea typeface="Times New Roman" panose="02020603050405020304" pitchFamily="18" charset="0"/>
                <a:cs typeface="Arial" panose="020B0604020202020204" pitchFamily="34" charset="0"/>
              </a:rPr>
              <a:t>Receive and consider reports on progress in implementing their obligations under the treaties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ea typeface="Times New Roman" panose="02020603050405020304" pitchFamily="18" charset="0"/>
                <a:cs typeface="Arial" panose="020B0604020202020204" pitchFamily="34" charset="0"/>
              </a:rPr>
              <a:t>Issue concluding observations and recommendations in a country report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GB" b="1" dirty="0">
                <a:ea typeface="Times New Roman" panose="02020603050405020304" pitchFamily="18" charset="0"/>
                <a:cs typeface="Arial" panose="020B0604020202020204" pitchFamily="34" charset="0"/>
              </a:rPr>
              <a:t>Shadow or alternative reports by NGOs</a:t>
            </a:r>
            <a:endParaRPr lang="en-US" b="1" dirty="0">
              <a:ea typeface="Times New Roman" panose="02020603050405020304" pitchFamily="18"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ea typeface="Times New Roman" panose="02020603050405020304" pitchFamily="18" charset="0"/>
                <a:cs typeface="Arial" panose="020B0604020202020204" pitchFamily="34" charset="0"/>
              </a:rPr>
              <a:t>Develop general comments/Recommendations interpreting provisions of their respective treaties. Not legally binding</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GB" dirty="0">
                <a:ea typeface="Times New Roman" panose="02020603050405020304" pitchFamily="18" charset="0"/>
                <a:cs typeface="Times New Roman" panose="02020603050405020304" pitchFamily="18" charset="0"/>
              </a:rPr>
              <a:t>Best practice is shared globally</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dirty="0">
                <a:ea typeface="Times New Roman" panose="02020603050405020304" pitchFamily="18" charset="0"/>
                <a:cs typeface="Arial" panose="020B0604020202020204" pitchFamily="34" charset="0"/>
              </a:rPr>
              <a:t>Consider individual communications or complaints, only if a country has agreed, check your country</a:t>
            </a:r>
            <a:endParaRPr lang="en-US" dirty="0">
              <a:ea typeface="Calibri" panose="020F0502020204030204" pitchFamily="34" charset="0"/>
              <a:cs typeface="Arial" panose="020B0604020202020204" pitchFamily="34"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GB" dirty="0">
                <a:ea typeface="Calibri" panose="020F0502020204030204" pitchFamily="34" charset="0"/>
                <a:cs typeface="Arial" panose="020B0604020202020204" pitchFamily="34" charset="0"/>
              </a:rPr>
              <a:t>Amicus briefs in Court cases</a:t>
            </a:r>
            <a:endParaRPr lang="en-US" dirty="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440795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956" y="375765"/>
            <a:ext cx="9345345" cy="6309420"/>
          </a:xfrm>
          <a:prstGeom prst="rect">
            <a:avLst/>
          </a:prstGeom>
        </p:spPr>
        <p:txBody>
          <a:bodyPr wrap="square">
            <a:spAutoFit/>
          </a:bodyPr>
          <a:lstStyle/>
          <a:p>
            <a:r>
              <a:rPr lang="en-GB" sz="3200" b="1" dirty="0"/>
              <a:t>Other reasons why CEDAW is important:</a:t>
            </a:r>
          </a:p>
          <a:p>
            <a:endParaRPr lang="en-GB" sz="3200" b="1" dirty="0"/>
          </a:p>
          <a:p>
            <a:pPr marL="342900" indent="-342900">
              <a:buFont typeface="Arial" panose="020B0604020202020204" pitchFamily="34" charset="0"/>
              <a:buChar char="•"/>
            </a:pPr>
            <a:r>
              <a:rPr lang="en-GB" sz="2000" dirty="0"/>
              <a:t>complete definition of sex-based discrimination:</a:t>
            </a:r>
            <a:br>
              <a:rPr lang="en-GB" sz="2000" dirty="0"/>
            </a:br>
            <a:br>
              <a:rPr lang="en-GB" sz="2000" dirty="0"/>
            </a:br>
            <a:r>
              <a:rPr lang="en-GB" sz="2000" dirty="0"/>
              <a:t>as any exclusion, restriction or distinction on the grounds of </a:t>
            </a:r>
            <a:r>
              <a:rPr lang="en-GB" sz="2000" b="1" dirty="0"/>
              <a:t>sex,</a:t>
            </a:r>
            <a:r>
              <a:rPr lang="en-GB" sz="2000" dirty="0"/>
              <a:t> which intentionally or unintentionally damages the recognition, enjoyment and exercise of </a:t>
            </a:r>
            <a:r>
              <a:rPr lang="en-GB" sz="2000" b="1" dirty="0"/>
              <a:t>women’s </a:t>
            </a:r>
            <a:r>
              <a:rPr lang="en-GB" sz="2000" dirty="0"/>
              <a:t>social, cultural, political and economic rights.</a:t>
            </a:r>
          </a:p>
          <a:p>
            <a:endParaRPr lang="en-GB" sz="2000" dirty="0"/>
          </a:p>
          <a:p>
            <a:pPr marL="342900" indent="-342900">
              <a:buFont typeface="Arial" panose="020B0604020202020204" pitchFamily="34" charset="0"/>
              <a:buChar char="•"/>
            </a:pPr>
            <a:r>
              <a:rPr lang="en-GB" sz="2000" dirty="0"/>
              <a:t>recognises the root causes of discrimination, including within culture and that traditional gender roles and stereotypes have to be eliminated if all forms of discrimination are to end.</a:t>
            </a:r>
          </a:p>
          <a:p>
            <a:endParaRPr lang="en-GB" sz="2000" dirty="0"/>
          </a:p>
          <a:p>
            <a:pPr marL="342900" indent="-342900">
              <a:buFont typeface="Arial" panose="020B0604020202020204" pitchFamily="34" charset="0"/>
              <a:buChar char="•"/>
            </a:pPr>
            <a:r>
              <a:rPr lang="en-GB" sz="2000" dirty="0"/>
              <a:t>Substantive equality between women and men means looking at women’s lives and the condition of their lives as a measure of whether equality has been achieved</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187 from 194 states have ratified it</a:t>
            </a:r>
          </a:p>
          <a:p>
            <a:endParaRPr lang="en-GB" sz="2000" dirty="0"/>
          </a:p>
          <a:p>
            <a:r>
              <a:rPr lang="en-GB" sz="2000" dirty="0"/>
              <a:t>CEDAW does not provide a definition of “woman.” </a:t>
            </a:r>
            <a:r>
              <a:rPr lang="en-GB" sz="2000" b="1" dirty="0"/>
              <a:t>Not necessary, it described and tackled reality, women are understood to be second class to men, globally</a:t>
            </a:r>
          </a:p>
        </p:txBody>
      </p:sp>
    </p:spTree>
    <p:extLst>
      <p:ext uri="{BB962C8B-B14F-4D97-AF65-F5344CB8AC3E}">
        <p14:creationId xmlns:p14="http://schemas.microsoft.com/office/powerpoint/2010/main" val="23046017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1013</TotalTime>
  <Words>2975</Words>
  <Application>Microsoft Macintosh PowerPoint</Application>
  <PresentationFormat>Widescreen</PresentationFormat>
  <Paragraphs>263</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Calibri Light</vt:lpstr>
      <vt:lpstr>Symbol</vt:lpstr>
      <vt:lpstr>Office Theme</vt:lpstr>
      <vt:lpstr>WHRC  CEDAW and the UN Guide to CEDAW at UN Committee on the Status of Women Parallel Event - March 2021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WHRC  CEDAW and the UN</dc:title>
  <dc:creator>Sue England</dc:creator>
  <cp:lastModifiedBy>Gavin Aiken</cp:lastModifiedBy>
  <cp:revision>71</cp:revision>
  <dcterms:created xsi:type="dcterms:W3CDTF">2021-02-06T10:02:07Z</dcterms:created>
  <dcterms:modified xsi:type="dcterms:W3CDTF">2021-03-03T17:51:03Z</dcterms:modified>
</cp:coreProperties>
</file>