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2"/>
  </p:normalViewPr>
  <p:slideViewPr>
    <p:cSldViewPr snapToGrid="0" snapToObjects="1">
      <p:cViewPr varScale="1">
        <p:scale>
          <a:sx n="134" d="100"/>
          <a:sy n="134" d="100"/>
        </p:scale>
        <p:origin x="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3C9E">
                <a:alpha val="49803"/>
              </a:srgbClr>
            </a:solidFill>
            <a:ln>
              <a:noFill/>
            </a:ln>
          </p:spPr>
        </p:sp>
        <p:sp>
          <p:nvSpPr>
            <p:cNvPr id="34" name="Google Shape;34;p2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EA3C9E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126C">
                <a:alpha val="80000"/>
              </a:srgbClr>
            </a:solidFill>
            <a:ln>
              <a:noFill/>
            </a:ln>
          </p:spPr>
        </p:sp>
        <p:sp>
          <p:nvSpPr>
            <p:cNvPr id="36" name="Google Shape;36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B2126C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rgbClr val="EA3C9E">
                <a:alpha val="6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5400"/>
              <a:buFont typeface="Trebuchet MS"/>
              <a:buNone/>
              <a:defRPr sz="5400">
                <a:solidFill>
                  <a:srgbClr val="EA3C9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7" name="Google Shape;107;p1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Google Shape;108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2" name="Google Shape;122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Google Shape;123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5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4" name="Google Shape;134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0" name="Google Shape;140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3" name="Google Shape;83;p9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0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3C9E">
                <a:alpha val="49803"/>
              </a:srgbClr>
            </a:solidFill>
            <a:ln>
              <a:noFill/>
            </a:ln>
          </p:spPr>
        </p:sp>
        <p:sp>
          <p:nvSpPr>
            <p:cNvPr id="17" name="Google Shape;17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EA3C9E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126C">
                <a:alpha val="80000"/>
              </a:srgbClr>
            </a:solidFill>
            <a:ln>
              <a:noFill/>
            </a:ln>
          </p:spPr>
        </p:sp>
        <p:sp>
          <p:nvSpPr>
            <p:cNvPr id="19" name="Google Shape;19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B2126C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rgbClr val="EA3C9E">
                <a:alpha val="6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gendercriticalwoman.wordpress.com/2021/04/22/arcus-foundation-grants/" TargetMode="External"/><Relationship Id="rId3" Type="http://schemas.openxmlformats.org/officeDocument/2006/relationships/hyperlink" Target="https://gendercriticalwoman.wordpress.com/2021/03/23/barings-foundation-1/" TargetMode="External"/><Relationship Id="rId7" Type="http://schemas.openxmlformats.org/officeDocument/2006/relationships/hyperlink" Target="https://gendercriticalwoman.wordpress.com/2021/04/10/astraea-lesbian-foundation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gendercriticalwoman.wordpress.com/2021/03/31/lesbian-gay-rights-in-african-countries/" TargetMode="External"/><Relationship Id="rId5" Type="http://schemas.openxmlformats.org/officeDocument/2006/relationships/hyperlink" Target="https://gendercriticalwoman.wordpress.com/2021/03/15/appg-on-lgbt-publication/" TargetMode="External"/><Relationship Id="rId4" Type="http://schemas.openxmlformats.org/officeDocument/2006/relationships/hyperlink" Target="https://gendercriticalwoman.wordpress.com/2021/04/04/barings-foundation-2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endercriticalwoman.wordpress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endercriticalwoman.wordpress.com/2020/07/23/that-dentons-documen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9600"/>
              <a:buFont typeface="Arial"/>
              <a:buNone/>
            </a:pPr>
            <a:r>
              <a:rPr lang="en-GB" sz="9600">
                <a:latin typeface="Arial"/>
                <a:ea typeface="Arial"/>
                <a:cs typeface="Arial"/>
                <a:sym typeface="Arial"/>
              </a:rPr>
              <a:t>WHRC: </a:t>
            </a:r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1"/>
          </p:nvPr>
        </p:nvSpPr>
        <p:spPr>
          <a:xfrm>
            <a:off x="1507067" y="4050836"/>
            <a:ext cx="7941733" cy="201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GB" sz="6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BARINGS FOUNDATION 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GB"/>
              <a:t>NEO-COLONIALISM?</a:t>
            </a:r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80"/>
              <a:buChar char="►"/>
            </a:pPr>
            <a:r>
              <a:rPr lang="en-GB" sz="3600"/>
              <a:t>EMBEDDING GENDER IDENTITY IDEOLOGY GLOBALLY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GB" sz="3600"/>
              <a:t>PARTICULAR FOCUS ON FORMER UK COLONIES. 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79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GB"/>
              <a:t>SOME QUESTIONS I TRY TO ANSWER </a:t>
            </a:r>
            <a:endParaRPr/>
          </a:p>
        </p:txBody>
      </p:sp>
      <p:sp>
        <p:nvSpPr>
          <p:cNvPr id="216" name="Google Shape;216;p28"/>
          <p:cNvSpPr txBox="1">
            <a:spLocks noGrp="1"/>
          </p:cNvSpPr>
          <p:nvPr>
            <p:ph type="body" idx="1"/>
          </p:nvPr>
        </p:nvSpPr>
        <p:spPr>
          <a:xfrm>
            <a:off x="677334" y="1488613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ct val="79999"/>
              <a:buChar char="►"/>
            </a:pPr>
            <a:r>
              <a:rPr lang="en-GB"/>
              <a:t>WHY IS TO MUCH ARCUS FUNDING GOING TO CHRISTIAN EVANGELICALS?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GB"/>
              <a:t>WHAT IS THE LINK BETWEEN BLACK LIVES MATTER AND TRANSGENDER IDEOLOGY?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GB"/>
              <a:t>WHY ARE THE GUARDIAN SO WOEFUL ON THIS TOPIC?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GB"/>
              <a:t>HOWIS THE  MEDIA SUBJECT TO INFLUENCE  FROM FOUNDATIONS?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GB"/>
              <a:t>WHAT IS THE LINK BETWEEN DISABILITY RIGHTS ACTIVISM AND RE-BADGING PROSTITUTION AS SEX WORK?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GB"/>
              <a:t>HOW DID REPRODUCTIVE JUSTICE FIGHTS GET USEB TO PUSH GENDER IDENTITY IDEOLOGY!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GB"/>
              <a:t>HOW MUCH MONEY IS GOING TO UNIVERSITIES?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GB"/>
              <a:t>HOW MUCH MONEY IS TO BE MADE FROM A GLOBAL INDUSTRY CREATING LIFELONG MEDICAL PATIENTS?</a:t>
            </a:r>
            <a:endParaRPr/>
          </a:p>
          <a:p>
            <a:pPr marL="342900" lvl="0" indent="-258318" algn="l" rtl="0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9"/>
          <p:cNvSpPr txBox="1"/>
          <p:nvPr/>
        </p:nvSpPr>
        <p:spPr>
          <a:xfrm>
            <a:off x="1333502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marR="0" lvl="0" indent="-9144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GB" sz="1800" b="0" i="0" u="sng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https://gendercriticalwoman.wordpress.com/2021/03/23/barings-foundation-1/</a:t>
            </a: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-914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GB" sz="1800" b="0" i="0" u="sng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https://gendercriticalwoman.wordpress.com/2021/04/04/barings-foundation-2/</a:t>
            </a: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-914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GB" sz="1800" b="0" i="0" u="sng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https://gendercriticalwoman.wordpress.com/2021/03/15/appg-on-lgbt-publication/</a:t>
            </a: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-914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GB" sz="1800" b="0" i="0" u="sng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https://gendercriticalwoman.wordpress.com/2021/03/31/lesbian-gay-rights-in-african-countries/</a:t>
            </a: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-914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GB" sz="1800" b="0" i="0" u="sng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https://gendercriticalwoman.wordpress.com/2021/04/10/astraea-lesbian-foundation/</a:t>
            </a: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-9144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</a:pPr>
            <a:r>
              <a:rPr lang="en-GB" sz="1800" b="0" i="0" u="sng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https://gendercriticalwoman.wordpress.com/2021/04/22/arcus-foundation-grants/</a:t>
            </a: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marR="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0"/>
          <p:cNvSpPr txBox="1"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GB"/>
              <a:t>My work</a:t>
            </a:r>
            <a:endParaRPr/>
          </a:p>
        </p:txBody>
      </p:sp>
      <p:sp>
        <p:nvSpPr>
          <p:cNvPr id="227" name="Google Shape;227;p30"/>
          <p:cNvSpPr txBox="1">
            <a:spLocks noGrp="1"/>
          </p:cNvSpPr>
          <p:nvPr>
            <p:ph type="body" idx="1"/>
          </p:nvPr>
        </p:nvSpPr>
        <p:spPr>
          <a:xfrm>
            <a:off x="4654295" y="816638"/>
            <a:ext cx="4619706" cy="522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Char char="►"/>
            </a:pPr>
            <a:r>
              <a:rPr lang="en-GB" sz="1500">
                <a:latin typeface="Arial"/>
                <a:ea typeface="Arial"/>
                <a:cs typeface="Arial"/>
                <a:sym typeface="Arial"/>
              </a:rPr>
              <a:t>You can find me on twitter at @STILLTish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en-GB" sz="1500">
                <a:latin typeface="Arial"/>
                <a:ea typeface="Arial"/>
                <a:cs typeface="Arial"/>
                <a:sym typeface="Arial"/>
              </a:rPr>
              <a:t>Blog: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en-GB" sz="15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5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https://gendercriticalwoman.wordpress.com/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342900" lvl="0" indent="-266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742950" lvl="1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en-GB" sz="1500" b="1">
                <a:latin typeface="Arial"/>
                <a:ea typeface="Arial"/>
                <a:cs typeface="Arial"/>
                <a:sym typeface="Arial"/>
              </a:rPr>
              <a:t>Research on “transgender medicine”. </a:t>
            </a:r>
            <a:endParaRPr/>
          </a:p>
          <a:p>
            <a:pPr marL="742950" lvl="1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en-GB" sz="1500" b="1">
                <a:latin typeface="Arial"/>
                <a:ea typeface="Arial"/>
                <a:cs typeface="Arial"/>
                <a:sym typeface="Arial"/>
              </a:rPr>
              <a:t>Who is being transitioned?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en-GB" sz="1500" b="1">
                <a:latin typeface="Arial"/>
                <a:ea typeface="Arial"/>
                <a:cs typeface="Arial"/>
                <a:sym typeface="Arial"/>
              </a:rPr>
              <a:t>Gay males, lesbians, autistic kids &amp;  “looked After” kids. 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en-GB" sz="1500" b="1">
                <a:latin typeface="Arial"/>
                <a:ea typeface="Arial"/>
                <a:cs typeface="Arial"/>
                <a:sym typeface="Arial"/>
              </a:rPr>
              <a:t>Judicial cases 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en-GB" sz="1500" b="1">
                <a:latin typeface="Arial"/>
                <a:ea typeface="Arial"/>
                <a:cs typeface="Arial"/>
                <a:sym typeface="Arial"/>
              </a:rPr>
              <a:t>Organisations promoting Gender Ideology e.g. Schools, Childline 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en-GB" sz="1500" b="1">
                <a:latin typeface="Arial"/>
                <a:ea typeface="Arial"/>
                <a:cs typeface="Arial"/>
                <a:sym typeface="Arial"/>
              </a:rPr>
              <a:t>Charitable Foundations funding the institution of Transgender Ideology. </a:t>
            </a:r>
            <a:endParaRPr/>
          </a:p>
          <a:p>
            <a:pPr marL="742950" lvl="1" indent="-209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endParaRPr sz="1500" b="1">
              <a:latin typeface="Arial"/>
              <a:ea typeface="Arial"/>
              <a:cs typeface="Arial"/>
              <a:sym typeface="Arial"/>
            </a:endParaRPr>
          </a:p>
          <a:p>
            <a:pPr marL="742950" lvl="1" indent="-209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endParaRPr sz="1500" b="1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lang="en-GB" sz="1500"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GB"/>
              <a:t>FINAL QUESTION</a:t>
            </a:r>
            <a:endParaRPr/>
          </a:p>
        </p:txBody>
      </p:sp>
      <p:sp>
        <p:nvSpPr>
          <p:cNvPr id="233" name="Google Shape;233;p3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GB"/>
              <a:t>WHAT DID 17</a:t>
            </a:r>
            <a:r>
              <a:rPr lang="en-GB" baseline="30000"/>
              <a:t>th</a:t>
            </a:r>
            <a:r>
              <a:rPr lang="en-GB"/>
              <a:t> Century SCOTS WITCH-FINDERS?</a:t>
            </a: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4320"/>
              <a:buChar char="►"/>
            </a:pPr>
            <a:r>
              <a:rPr lang="en-GB" sz="5400"/>
              <a:t>A COMMON-PRICKER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4320"/>
              <a:buChar char="►"/>
            </a:pPr>
            <a:r>
              <a:rPr lang="en-GB" sz="5400"/>
              <a:t>Thank you! 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4320"/>
              <a:buNone/>
            </a:pPr>
            <a:r>
              <a:rPr lang="en-GB" sz="5400"/>
              <a:t>#WOMENWONTWHEESHT</a:t>
            </a:r>
            <a:endParaRPr sz="5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414867" y="-758162"/>
            <a:ext cx="3367359" cy="522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Arial"/>
              <a:buNone/>
            </a:pPr>
            <a:r>
              <a:rPr lang="en-GB" b="1">
                <a:latin typeface="Arial"/>
                <a:ea typeface="Arial"/>
                <a:cs typeface="Arial"/>
                <a:sym typeface="Arial"/>
              </a:rPr>
              <a:t>How did I get here?</a:t>
            </a:r>
            <a:br>
              <a:rPr lang="en-GB" b="1">
                <a:latin typeface="Arial"/>
                <a:ea typeface="Arial"/>
                <a:cs typeface="Arial"/>
                <a:sym typeface="Arial"/>
              </a:rPr>
            </a:b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9"/>
          <p:cNvSpPr txBox="1">
            <a:spLocks noGrp="1"/>
          </p:cNvSpPr>
          <p:nvPr>
            <p:ph type="body" idx="1"/>
          </p:nvPr>
        </p:nvSpPr>
        <p:spPr>
          <a:xfrm>
            <a:off x="4654294" y="1460500"/>
            <a:ext cx="4646849" cy="374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GB" b="1">
                <a:latin typeface="Arial"/>
                <a:ea typeface="Arial"/>
                <a:cs typeface="Arial"/>
                <a:sym typeface="Arial"/>
              </a:rPr>
              <a:t> @STILLTish on Twitter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GB" b="1">
                <a:latin typeface="Arial"/>
                <a:ea typeface="Arial"/>
                <a:cs typeface="Arial"/>
                <a:sym typeface="Arial"/>
              </a:rPr>
              <a:t>Parent of a </a:t>
            </a:r>
            <a:r>
              <a:rPr lang="en-GB" b="1" i="1">
                <a:latin typeface="Arial"/>
                <a:ea typeface="Arial"/>
                <a:cs typeface="Arial"/>
                <a:sym typeface="Arial"/>
              </a:rPr>
              <a:t>Trans-identified</a:t>
            </a:r>
            <a:r>
              <a:rPr lang="en-GB" b="1">
                <a:latin typeface="Arial"/>
                <a:ea typeface="Arial"/>
                <a:cs typeface="Arial"/>
                <a:sym typeface="Arial"/>
              </a:rPr>
              <a:t> Male (Gay)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GB" sz="3600" b="1">
                <a:latin typeface="Arial"/>
                <a:ea typeface="Arial"/>
                <a:cs typeface="Arial"/>
                <a:sym typeface="Arial"/>
              </a:rPr>
              <a:t>ME: ADULT HUMAN FEMALE!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GB"/>
              <a:t>INSPIRED BY JENNIFER BILEK</a:t>
            </a:r>
            <a:endParaRPr/>
          </a:p>
        </p:txBody>
      </p:sp>
      <p:sp>
        <p:nvSpPr>
          <p:cNvPr id="161" name="Google Shape;161;p20"/>
          <p:cNvSpPr txBox="1">
            <a:spLocks noGrp="1"/>
          </p:cNvSpPr>
          <p:nvPr>
            <p:ph type="body" idx="1"/>
          </p:nvPr>
        </p:nvSpPr>
        <p:spPr>
          <a:xfrm>
            <a:off x="677333" y="2160589"/>
            <a:ext cx="8799175" cy="320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80"/>
              <a:buChar char="►"/>
            </a:pPr>
            <a:r>
              <a:rPr lang="en-GB" sz="3600"/>
              <a:t>WHO ARE THE FOUNDATIONS FUNDING GENDER IDENTITY IDEOLOGY?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GB" sz="3600"/>
              <a:t>WHY IS IT EVERYWHERE?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GB" sz="3600"/>
              <a:t>WHY ARE SO MANY OF OUR KIDS SAYING THEY ARE “TRANS”?</a:t>
            </a:r>
            <a:endParaRPr/>
          </a:p>
          <a:p>
            <a:pPr marL="342900" lvl="0" indent="-160020" algn="l" rtl="0">
              <a:spcBef>
                <a:spcPts val="1000"/>
              </a:spcBef>
              <a:spcAft>
                <a:spcPts val="0"/>
              </a:spcAft>
              <a:buSzPts val="2880"/>
              <a:buNone/>
            </a:pP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GB" b="1"/>
              <a:t>Foundations Funding Transgender Ideology THERE ARE MORE!</a:t>
            </a:r>
            <a:endParaRPr/>
          </a:p>
        </p:txBody>
      </p:sp>
      <p:grpSp>
        <p:nvGrpSpPr>
          <p:cNvPr id="167" name="Google Shape;167;p21"/>
          <p:cNvGrpSpPr/>
          <p:nvPr/>
        </p:nvGrpSpPr>
        <p:grpSpPr>
          <a:xfrm>
            <a:off x="2792114" y="1950021"/>
            <a:ext cx="6607770" cy="4090524"/>
            <a:chOff x="1505181" y="1478"/>
            <a:chExt cx="6607770" cy="4090524"/>
          </a:xfrm>
        </p:grpSpPr>
        <p:sp>
          <p:nvSpPr>
            <p:cNvPr id="168" name="Google Shape;168;p21"/>
            <p:cNvSpPr/>
            <p:nvPr/>
          </p:nvSpPr>
          <p:spPr>
            <a:xfrm>
              <a:off x="1505181" y="1478"/>
              <a:ext cx="3146557" cy="1887934"/>
            </a:xfrm>
            <a:prstGeom prst="rect">
              <a:avLst/>
            </a:prstGeom>
            <a:solidFill>
              <a:srgbClr val="BC326F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1"/>
            <p:cNvSpPr txBox="1"/>
            <p:nvPr/>
          </p:nvSpPr>
          <p:spPr>
            <a:xfrm>
              <a:off x="1505181" y="1478"/>
              <a:ext cx="3146557" cy="1887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0950" tIns="140950" rIns="140950" bIns="14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700"/>
                <a:buFont typeface="Trebuchet MS"/>
                <a:buNone/>
              </a:pPr>
              <a:r>
                <a:rPr lang="en-GB" sz="3700" b="1" i="0" u="none" strike="noStrike" cap="non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BARINGS FOUNDATION</a:t>
              </a:r>
              <a:endParaRPr sz="3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0" name="Google Shape;170;p21"/>
            <p:cNvSpPr/>
            <p:nvPr/>
          </p:nvSpPr>
          <p:spPr>
            <a:xfrm>
              <a:off x="4966394" y="1478"/>
              <a:ext cx="3146557" cy="1887934"/>
            </a:xfrm>
            <a:prstGeom prst="rect">
              <a:avLst/>
            </a:prstGeom>
            <a:solidFill>
              <a:srgbClr val="2D52CE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1"/>
            <p:cNvSpPr txBox="1"/>
            <p:nvPr/>
          </p:nvSpPr>
          <p:spPr>
            <a:xfrm>
              <a:off x="4966394" y="1478"/>
              <a:ext cx="3146557" cy="1887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0950" tIns="140950" rIns="140950" bIns="14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700"/>
                <a:buFont typeface="Trebuchet MS"/>
                <a:buNone/>
              </a:pPr>
              <a:r>
                <a:rPr lang="en-GB" sz="3700" b="1" i="0" u="none" strike="noStrike" cap="non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ASTRAEA LESBIAN FOUNDATION</a:t>
              </a:r>
              <a:endParaRPr sz="3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2" name="Google Shape;172;p21"/>
            <p:cNvSpPr/>
            <p:nvPr/>
          </p:nvSpPr>
          <p:spPr>
            <a:xfrm>
              <a:off x="1505181" y="2204068"/>
              <a:ext cx="3146557" cy="1887934"/>
            </a:xfrm>
            <a:prstGeom prst="rect">
              <a:avLst/>
            </a:prstGeom>
            <a:solidFill>
              <a:srgbClr val="2FDC2C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1"/>
            <p:cNvSpPr txBox="1"/>
            <p:nvPr/>
          </p:nvSpPr>
          <p:spPr>
            <a:xfrm>
              <a:off x="1505181" y="2204068"/>
              <a:ext cx="3146557" cy="1887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0950" tIns="140950" rIns="140950" bIns="14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700"/>
                <a:buFont typeface="Trebuchet MS"/>
                <a:buNone/>
              </a:pPr>
              <a:r>
                <a:rPr lang="en-GB" sz="3700" b="1" i="0" u="none" strike="noStrike" cap="non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ARCUS FOUNDATION</a:t>
              </a:r>
              <a:endParaRPr sz="3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4" name="Google Shape;174;p21"/>
            <p:cNvSpPr/>
            <p:nvPr/>
          </p:nvSpPr>
          <p:spPr>
            <a:xfrm>
              <a:off x="4966394" y="2204068"/>
              <a:ext cx="3146557" cy="1887934"/>
            </a:xfrm>
            <a:prstGeom prst="rect">
              <a:avLst/>
            </a:prstGeom>
            <a:solidFill>
              <a:srgbClr val="E6512E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1"/>
            <p:cNvSpPr txBox="1"/>
            <p:nvPr/>
          </p:nvSpPr>
          <p:spPr>
            <a:xfrm>
              <a:off x="4966394" y="2204068"/>
              <a:ext cx="3146557" cy="1887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0950" tIns="140950" rIns="140950" bIns="14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700"/>
                <a:buFont typeface="Trebuchet MS"/>
                <a:buNone/>
              </a:pPr>
              <a:r>
                <a:rPr lang="en-GB" sz="3700" b="0" i="0" u="none" strike="noStrike" cap="non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OPEN SOCIETY FOUNDATION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GB"/>
              <a:t>FOCUS ON BARINGS FOUNDATION UK</a:t>
            </a:r>
            <a:endParaRPr/>
          </a:p>
        </p:txBody>
      </p:sp>
      <p:sp>
        <p:nvSpPr>
          <p:cNvPr id="181" name="Google Shape;181;p22"/>
          <p:cNvSpPr txBox="1">
            <a:spLocks noGrp="1"/>
          </p:cNvSpPr>
          <p:nvPr>
            <p:ph type="body" idx="1"/>
          </p:nvPr>
        </p:nvSpPr>
        <p:spPr>
          <a:xfrm>
            <a:off x="1103312" y="2052918"/>
            <a:ext cx="9111842" cy="4230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GB" sz="2800"/>
              <a:t>BARINGS BANK BANKRUPTCY NICK LEESON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GB"/>
              <a:t>BARINGS FUND THE </a:t>
            </a:r>
            <a:r>
              <a:rPr lang="en-GB" sz="2400"/>
              <a:t>APPG LGBTQ </a:t>
            </a:r>
            <a:r>
              <a:rPr lang="en-GB"/>
              <a:t> IN </a:t>
            </a:r>
            <a:r>
              <a:rPr lang="en-GB" sz="2800"/>
              <a:t>UK PARLIAMENT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GB"/>
              <a:t>MONEY ROUTED VIA </a:t>
            </a:r>
            <a:r>
              <a:rPr lang="en-GB" sz="2400"/>
              <a:t>KALEIDOSCOPE TRUST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GB"/>
              <a:t>SECRETARIAL SERVICING JOINT WITH </a:t>
            </a:r>
            <a:r>
              <a:rPr lang="en-GB" sz="2800"/>
              <a:t>STONEWALL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GB"/>
              <a:t>THE PARLIAMENTARY RESEARCHER WAS  FORMERLY A RESEARCHER FOR IGLYO (INTERNATIONAL  LGBTQ GROUP FOR YOUTH AND STUDENT ORGANISATION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GB" sz="3600"/>
              <a:t>IGLYO </a:t>
            </a:r>
            <a:r>
              <a:rPr lang="en-GB"/>
              <a:t>WORKS BEHIND THE SCENES TO EMBED “GENDER IDENTITY” IN LAW.</a:t>
            </a: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GB"/>
              <a:t>DENTON’S REPORT : IGLYO </a:t>
            </a:r>
            <a:endParaRPr/>
          </a:p>
        </p:txBody>
      </p:sp>
      <p:sp>
        <p:nvSpPr>
          <p:cNvPr id="187" name="Google Shape;187;p2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https://gendercriticalwoman.wordpress.com/2020/07/23/that-dentons-document/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GB"/>
              <a:t>IT’S BASICALLY A BLUEPRINT TO EMBED </a:t>
            </a:r>
            <a:r>
              <a:rPr lang="en-GB" sz="2800"/>
              <a:t>“GENDER IDENTITY</a:t>
            </a:r>
            <a:r>
              <a:rPr lang="en-GB"/>
              <a:t>” IN LAW BY </a:t>
            </a:r>
            <a:r>
              <a:rPr lang="en-GB" sz="2800"/>
              <a:t>STEALTH</a:t>
            </a:r>
            <a:r>
              <a:rPr lang="en-GB"/>
              <a:t>, AVOIDING PRESS COVERAGE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GB"/>
              <a:t>ATTACH GENDER IDENTITY TO “POPULAR CAUSES”.  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GB"/>
              <a:t>A PRACTICE AKIN TO </a:t>
            </a:r>
            <a:r>
              <a:rPr lang="en-GB" sz="3600"/>
              <a:t>“FORCE-TEAMING”.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GB" sz="3600"/>
              <a:t>@PankhurstEM   (Dr Em)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GB"/>
              <a:t>BARINGS FOUNDATION</a:t>
            </a:r>
            <a:endParaRPr/>
          </a:p>
        </p:txBody>
      </p:sp>
      <p:sp>
        <p:nvSpPr>
          <p:cNvPr id="193" name="Google Shape;193;p24"/>
          <p:cNvSpPr txBox="1">
            <a:spLocks noGrp="1"/>
          </p:cNvSpPr>
          <p:nvPr>
            <p:ph type="body" idx="1"/>
          </p:nvPr>
        </p:nvSpPr>
        <p:spPr>
          <a:xfrm>
            <a:off x="1154954" y="2603500"/>
            <a:ext cx="9404723" cy="3118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GB" sz="2800">
                <a:latin typeface="Arial"/>
                <a:ea typeface="Arial"/>
                <a:cs typeface="Arial"/>
                <a:sym typeface="Arial"/>
              </a:rPr>
              <a:t>Funded a </a:t>
            </a:r>
            <a:r>
              <a:rPr lang="en-GB" sz="3600" b="1">
                <a:latin typeface="Arial"/>
                <a:ea typeface="Arial"/>
                <a:cs typeface="Arial"/>
                <a:sym typeface="Arial"/>
              </a:rPr>
              <a:t>Stonewall</a:t>
            </a:r>
            <a:r>
              <a:rPr lang="en-GB" sz="2800">
                <a:latin typeface="Arial"/>
                <a:ea typeface="Arial"/>
                <a:cs typeface="Arial"/>
                <a:sym typeface="Arial"/>
              </a:rPr>
              <a:t> employee to work within UK  government department (Department for International Development </a:t>
            </a:r>
            <a:r>
              <a:rPr lang="en-GB" sz="3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GB" sz="3600" b="1">
                <a:latin typeface="Arial"/>
                <a:ea typeface="Arial"/>
                <a:cs typeface="Arial"/>
                <a:sym typeface="Arial"/>
              </a:rPr>
              <a:t>DFID</a:t>
            </a:r>
            <a:r>
              <a:rPr lang="en-GB" sz="3600">
                <a:latin typeface="Arial"/>
                <a:ea typeface="Arial"/>
                <a:cs typeface="Arial"/>
                <a:sym typeface="Arial"/>
              </a:rPr>
              <a:t>).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GB" sz="2800">
                <a:latin typeface="Arial"/>
                <a:ea typeface="Arial"/>
                <a:cs typeface="Arial"/>
                <a:sym typeface="Arial"/>
              </a:rPr>
              <a:t>To ensure LGBT+ agenda was </a:t>
            </a:r>
            <a:r>
              <a:rPr lang="en-GB" sz="3600" b="1">
                <a:latin typeface="Arial"/>
                <a:ea typeface="Arial"/>
                <a:cs typeface="Arial"/>
                <a:sym typeface="Arial"/>
              </a:rPr>
              <a:t>embedded</a:t>
            </a:r>
            <a:r>
              <a:rPr lang="en-GB" sz="2800">
                <a:latin typeface="Arial"/>
                <a:ea typeface="Arial"/>
                <a:cs typeface="Arial"/>
                <a:sym typeface="Arial"/>
              </a:rPr>
              <a:t> in DFIDs work </a:t>
            </a:r>
            <a:r>
              <a:rPr lang="en-GB" sz="2800" b="1">
                <a:latin typeface="Arial"/>
                <a:ea typeface="Arial"/>
                <a:cs typeface="Arial"/>
                <a:sym typeface="Arial"/>
              </a:rPr>
              <a:t>OVERSEAS</a:t>
            </a:r>
            <a:endParaRPr/>
          </a:p>
          <a:p>
            <a:pPr marL="342900" lvl="0" indent="-20066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endParaRPr sz="2800" b="1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25" descr="Graphical user interface, text, application, email&#10;&#10;Description automatically generated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-875" t="-4986" r="-13" b="616"/>
          <a:stretch/>
        </p:blipFill>
        <p:spPr>
          <a:xfrm>
            <a:off x="2152684" y="1131994"/>
            <a:ext cx="7888508" cy="45903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ct val="100000"/>
              <a:buFont typeface="Trebuchet MS"/>
              <a:buNone/>
            </a:pPr>
            <a:r>
              <a:rPr lang="en-GB" b="1"/>
              <a:t>SOCIAL, HEALTH &amp; EMPOWERMENT FEMINIST COLLECTIVE </a:t>
            </a:r>
            <a:br>
              <a:rPr lang="en-GB" b="1"/>
            </a:br>
            <a:r>
              <a:rPr lang="en-GB" b="1"/>
              <a:t> </a:t>
            </a:r>
            <a:endParaRPr/>
          </a:p>
        </p:txBody>
      </p:sp>
      <p:sp>
        <p:nvSpPr>
          <p:cNvPr id="204" name="Google Shape;204;p26"/>
          <p:cNvSpPr txBox="1">
            <a:spLocks noGrp="1"/>
          </p:cNvSpPr>
          <p:nvPr>
            <p:ph type="body" idx="1"/>
          </p:nvPr>
        </p:nvSpPr>
        <p:spPr>
          <a:xfrm>
            <a:off x="677334" y="2209800"/>
            <a:ext cx="8596668" cy="3831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57600" lvl="8" indent="0" algn="ctr" rtl="0">
              <a:spcBef>
                <a:spcPts val="0"/>
              </a:spcBef>
              <a:spcAft>
                <a:spcPts val="0"/>
              </a:spcAft>
              <a:buSzPct val="80000"/>
              <a:buNone/>
            </a:pPr>
            <a:endParaRPr sz="1900" b="1">
              <a:latin typeface="Arial"/>
              <a:ea typeface="Arial"/>
              <a:cs typeface="Arial"/>
              <a:sym typeface="Arial"/>
            </a:endParaRPr>
          </a:p>
          <a:p>
            <a:pPr marL="342900" lvl="0" indent="-342925" algn="l" rtl="0">
              <a:spcBef>
                <a:spcPts val="1000"/>
              </a:spcBef>
              <a:spcAft>
                <a:spcPts val="0"/>
              </a:spcAft>
              <a:buSzPct val="80000"/>
              <a:buChar char="►"/>
            </a:pPr>
            <a:r>
              <a:rPr lang="en-GB" sz="3900">
                <a:latin typeface="Arial"/>
                <a:ea typeface="Arial"/>
                <a:cs typeface="Arial"/>
                <a:sym typeface="Arial"/>
              </a:rPr>
              <a:t>S.H.E   </a:t>
            </a:r>
            <a:r>
              <a:rPr lang="en-GB" b="1">
                <a:latin typeface="Arial"/>
                <a:ea typeface="Arial"/>
                <a:cs typeface="Arial"/>
                <a:sym typeface="Arial"/>
              </a:rPr>
              <a:t>“African Transgender Women”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DEMANDED</a:t>
            </a:r>
            <a:r>
              <a:rPr lang="en-GB" sz="2200" b="1">
                <a:latin typeface="Arial"/>
                <a:ea typeface="Arial"/>
                <a:cs typeface="Arial"/>
                <a:sym typeface="Arial"/>
              </a:rPr>
              <a:t> INCLUSION </a:t>
            </a:r>
            <a:r>
              <a:rPr lang="en-GB">
                <a:latin typeface="Arial"/>
                <a:ea typeface="Arial"/>
                <a:cs typeface="Arial"/>
                <a:sym typeface="Arial"/>
              </a:rPr>
              <a:t>IN  discussion on </a:t>
            </a:r>
            <a:r>
              <a:rPr lang="en-GB" sz="3000" b="1">
                <a:latin typeface="Arial"/>
                <a:ea typeface="Arial"/>
                <a:cs typeface="Arial"/>
                <a:sym typeface="Arial"/>
              </a:rPr>
              <a:t>“women’s reproductive and sexual health rights”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S.H.E Hosted a </a:t>
            </a:r>
            <a:r>
              <a:rPr lang="en-GB" sz="3900" b="1">
                <a:latin typeface="Arial"/>
                <a:ea typeface="Arial"/>
                <a:cs typeface="Arial"/>
                <a:sym typeface="Arial"/>
              </a:rPr>
              <a:t>Trans Diva Beauty Pageant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S.H.E believes </a:t>
            </a:r>
            <a:r>
              <a:rPr lang="en-GB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GB" sz="36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Contrary to popular belief, a sexual orientation is not solely based on sexual attraction</a:t>
            </a:r>
            <a:r>
              <a:rPr lang="en-GB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Macintosh PowerPoint</Application>
  <PresentationFormat>Widescreen</PresentationFormat>
  <Paragraphs>78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Noto Sans Symbols</vt:lpstr>
      <vt:lpstr>Trebuchet MS</vt:lpstr>
      <vt:lpstr>Facet</vt:lpstr>
      <vt:lpstr>WHRC: </vt:lpstr>
      <vt:lpstr>How did I get here? </vt:lpstr>
      <vt:lpstr>INSPIRED BY JENNIFER BILEK</vt:lpstr>
      <vt:lpstr>Foundations Funding Transgender Ideology THERE ARE MORE!</vt:lpstr>
      <vt:lpstr>FOCUS ON BARINGS FOUNDATION UK</vt:lpstr>
      <vt:lpstr>DENTON’S REPORT : IGLYO </vt:lpstr>
      <vt:lpstr>BARINGS FOUNDATION</vt:lpstr>
      <vt:lpstr>PowerPoint Presentation</vt:lpstr>
      <vt:lpstr>SOCIAL, HEALTH &amp; EMPOWERMENT FEMINIST COLLECTIVE   </vt:lpstr>
      <vt:lpstr>NEO-COLONIALISM?</vt:lpstr>
      <vt:lpstr>SOME QUESTIONS I TRY TO ANSWER </vt:lpstr>
      <vt:lpstr>PowerPoint Presentation</vt:lpstr>
      <vt:lpstr>My work</vt:lpstr>
      <vt:lpstr>FINAL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WHRC: </dc:title>
  <cp:lastModifiedBy>Gavin Aiken</cp:lastModifiedBy>
  <cp:revision>1</cp:revision>
  <dcterms:modified xsi:type="dcterms:W3CDTF">2021-06-16T19:19:53Z</dcterms:modified>
</cp:coreProperties>
</file>