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5" r:id="rId6"/>
    <p:sldId id="261" r:id="rId7"/>
    <p:sldId id="262" r:id="rId8"/>
    <p:sldId id="266" r:id="rId9"/>
    <p:sldId id="260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0703B-7EB6-4CF6-8986-8DA429395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898E2-B8BA-45B1-82DA-D7B26D3A8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C2D60-6524-4507-849E-F36178879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9576-BBE5-4B39-8EFF-89DB643D61FA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2F15-35A2-48C5-8EF0-E5A77B46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BC31B-0C7A-4EFB-977E-CCAEECC4F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1624-88E1-471D-B59E-B4B6374B3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83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82B1-C7A4-451C-82EC-5927CF97C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46FC44-ED20-4379-AFFE-EEE9585D7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5CB86-FA34-41A6-9B94-E65C6664B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9576-BBE5-4B39-8EFF-89DB643D61FA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9B0D8-8459-4970-BC30-3805966DB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C3397-6A3A-473B-99DF-D49004BE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1624-88E1-471D-B59E-B4B6374B3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5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021918-3FCB-43D7-A296-40512D6AE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B3CC5-3177-4BEA-A72E-D72823790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07869-0268-4A80-B4D5-CD1C17C49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9576-BBE5-4B39-8EFF-89DB643D61FA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0FBF3-C490-42A8-8636-177B00B7A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2CBFF-C85C-4E76-96E3-13FEE346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1624-88E1-471D-B59E-B4B6374B3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20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D335-A847-48EE-B885-B1D807A2A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BA595-C6A7-430C-BC8D-143A09B9A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D03FD-6926-4236-843C-2C30EC39E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9576-BBE5-4B39-8EFF-89DB643D61FA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D49DB-E059-46A0-8EA7-00707BCD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070E8-0B52-475C-AF18-80F89DB4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1624-88E1-471D-B59E-B4B6374B3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0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20C2-57D6-4434-8E3D-EEEC7D6CE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ED93F-E4D9-4116-8FCE-5E8D97C5C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E4559-FA42-4358-A16A-6A2E94058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9576-BBE5-4B39-8EFF-89DB643D61FA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B293D-24AB-4659-86DC-963512AE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20EE7-05A2-491F-BF0E-915A407A3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1624-88E1-471D-B59E-B4B6374B3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26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878E2-DBA7-4BBA-92CC-35F084C92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338BA-468A-4526-877F-F0F8BD81E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62B01-F5F4-4777-A831-A04BA0B33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568D2-B989-4FB8-883B-05665EA75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9576-BBE5-4B39-8EFF-89DB643D61FA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1028F-D06B-4E28-A092-4984C2E1D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B6623-06C5-4706-BB70-EE366E65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1624-88E1-471D-B59E-B4B6374B3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57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45E4B-AC73-4CB8-B6B5-EA4B81CC6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182F7-479B-41F8-9851-2EAFB5804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3A257-400E-4485-814A-6374720B6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76B48E-2A40-4F97-8E33-8C8C4580E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A4B0D0-3E6C-45FE-B6E0-367C197BB8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6FEAD-D330-4FE3-8DCE-30EA877A5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9576-BBE5-4B39-8EFF-89DB643D61FA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255EDD-20F3-4582-B825-25E53AFF6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025775-AD80-422F-A70E-A3C51BE4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1624-88E1-471D-B59E-B4B6374B3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53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923B1-BA47-4DEF-81A8-B294C40C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80BA6C-D3D8-4553-86C6-67FE7B047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9576-BBE5-4B39-8EFF-89DB643D61FA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E4CC1-324C-4844-B5F5-9875DFAEC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C9896-63FF-4F33-9CB0-9856A44E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1624-88E1-471D-B59E-B4B6374B3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16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26BEFC-063F-4D3D-AF25-F9B626AAD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9576-BBE5-4B39-8EFF-89DB643D61FA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10C1-6685-42EA-919A-BF86D6D1E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66737-2A8A-4020-A818-B09C562B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1624-88E1-471D-B59E-B4B6374B3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7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C9D39-B6EB-4F90-B1D5-1421B8EA8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2776A-93CA-4D0F-B360-4FF58BA2E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7AE2B-BF47-4B09-B8D9-2A2B50F9D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062AF-17B8-48A4-A788-A2640766B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9576-BBE5-4B39-8EFF-89DB643D61FA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E5E46-A9BC-4BD2-9F48-7151F86C1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4BB71-DFE3-4C46-9114-D20D5886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1624-88E1-471D-B59E-B4B6374B3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24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66C82-D5C4-4232-B11B-76DB07B5B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CE46AB-0247-440A-88F4-E76B24114F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8F751-1551-4567-9DC1-B3865D073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E3497-9BF3-4856-A2B8-4F8AD9B84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9576-BBE5-4B39-8EFF-89DB643D61FA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B5412-9585-4C21-A02B-7994D07FF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833F8-268C-4C11-B6C5-D880F004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1624-88E1-471D-B59E-B4B6374B3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40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9EB3E-0945-4665-8490-42FBD444F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0DF82-FB62-4FF4-ACA9-94C703477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AFF0E-1468-415B-A96E-A653A75EE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B9576-BBE5-4B39-8EFF-89DB643D61FA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57A49-2588-4846-8819-735EB573C6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467B7-2D17-433E-A5F0-43962A00E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E1624-88E1-471D-B59E-B4B6374B3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85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2269C-3289-4FA2-857D-59B224E5B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84521"/>
            <a:ext cx="10905066" cy="528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93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882C49-2DDB-4174-9506-C903B8767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41" y="0"/>
            <a:ext cx="10596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86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06730-1ABF-4386-8A84-7092A4204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374297" cy="904382"/>
          </a:xfrm>
        </p:spPr>
        <p:txBody>
          <a:bodyPr/>
          <a:lstStyle/>
          <a:p>
            <a:pPr algn="ctr"/>
            <a:r>
              <a:rPr lang="en-GB" dirty="0"/>
              <a:t>Referrals to the Tavistock 1989 - 2017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D27481-4DA2-4B1B-B0A7-D847C3FA4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75" y="1218461"/>
            <a:ext cx="9721049" cy="5378651"/>
          </a:xfrm>
        </p:spPr>
      </p:pic>
    </p:spTree>
    <p:extLst>
      <p:ext uri="{BB962C8B-B14F-4D97-AF65-F5344CB8AC3E}">
        <p14:creationId xmlns:p14="http://schemas.microsoft.com/office/powerpoint/2010/main" val="1955102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375C21-1E29-40BA-AE01-C76D62C25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47" y="-39817"/>
            <a:ext cx="8838487" cy="689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60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B3EB-6FF4-454E-A9AB-287B2B5CC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227" y="534804"/>
            <a:ext cx="11789545" cy="5379868"/>
          </a:xfrm>
        </p:spPr>
        <p:txBody>
          <a:bodyPr>
            <a:normAutofit fontScale="90000"/>
          </a:bodyPr>
          <a:lstStyle/>
          <a:p>
            <a:br>
              <a:rPr lang="en-GB" sz="4400" dirty="0"/>
            </a:br>
            <a:br>
              <a:rPr lang="en-GB" sz="4400" dirty="0"/>
            </a:br>
            <a:br>
              <a:rPr lang="en-GB" sz="4400" dirty="0"/>
            </a:br>
            <a:r>
              <a:rPr lang="en-GB" sz="5300" dirty="0"/>
              <a:t>GIRES supports the application of the term “sex” to biological factors and “gender” to psychosocial and cultural factors. Hence, male/female are terms for describing sex. Man/woman, or any variations between or outside these psychosocial categories, are terms for describing gender identity.'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14F781-85EE-4D12-9A57-78CBA44B4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1348" y="5914672"/>
            <a:ext cx="8886548" cy="845674"/>
          </a:xfrm>
        </p:spPr>
        <p:txBody>
          <a:bodyPr>
            <a:normAutofit/>
          </a:bodyPr>
          <a:lstStyle/>
          <a:p>
            <a:r>
              <a:rPr lang="en-GB" sz="4000" dirty="0"/>
              <a:t>(GIRES, Annual Report 2017)</a:t>
            </a:r>
          </a:p>
        </p:txBody>
      </p:sp>
    </p:spTree>
    <p:extLst>
      <p:ext uri="{BB962C8B-B14F-4D97-AF65-F5344CB8AC3E}">
        <p14:creationId xmlns:p14="http://schemas.microsoft.com/office/powerpoint/2010/main" val="2827118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205B69-2326-4C9C-9AC0-E9525874CA18}"/>
              </a:ext>
            </a:extLst>
          </p:cNvPr>
          <p:cNvSpPr/>
          <p:nvPr/>
        </p:nvSpPr>
        <p:spPr>
          <a:xfrm>
            <a:off x="139083" y="976541"/>
            <a:ext cx="1191383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Our</a:t>
            </a:r>
            <a:r>
              <a:rPr lang="en-GB" sz="4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4800" dirty="0">
                <a:latin typeface="Arial" panose="020B0604020202020204" pitchFamily="34" charset="0"/>
                <a:ea typeface="Calibri" panose="020F0502020204030204" pitchFamily="34" charset="0"/>
              </a:rPr>
              <a:t>Gender identity is our psychological sense of </a:t>
            </a:r>
            <a:r>
              <a:rPr lang="en-GB" sz="4800" i="1" dirty="0">
                <a:latin typeface="Arial" panose="020B0604020202020204" pitchFamily="34" charset="0"/>
                <a:ea typeface="Calibri" panose="020F0502020204030204" pitchFamily="34" charset="0"/>
              </a:rPr>
              <a:t>fitting into social categories, </a:t>
            </a:r>
            <a:r>
              <a:rPr lang="en-GB" sz="4800" dirty="0">
                <a:latin typeface="Arial" panose="020B0604020202020204" pitchFamily="34" charset="0"/>
                <a:ea typeface="Calibri" panose="020F0502020204030204" pitchFamily="34" charset="0"/>
              </a:rPr>
              <a:t>typically of 'man' or 'woman’ </a:t>
            </a:r>
          </a:p>
          <a:p>
            <a:endParaRPr lang="en-GB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n-GB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n-GB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n-GB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n-GB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n-GB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4000" dirty="0">
                <a:latin typeface="Arial" panose="020B0604020202020204" pitchFamily="34" charset="0"/>
                <a:ea typeface="Calibri" panose="020F0502020204030204" pitchFamily="34" charset="0"/>
              </a:rPr>
              <a:t>(GIRES </a:t>
            </a:r>
            <a:r>
              <a:rPr lang="en-GB" sz="4000" dirty="0" err="1">
                <a:latin typeface="Arial" panose="020B0604020202020204" pitchFamily="34" charset="0"/>
                <a:ea typeface="Calibri" panose="020F0502020204030204" pitchFamily="34" charset="0"/>
              </a:rPr>
              <a:t>elearning</a:t>
            </a:r>
            <a:r>
              <a:rPr lang="en-GB" sz="4000" dirty="0">
                <a:latin typeface="Arial" panose="020B0604020202020204" pitchFamily="34" charset="0"/>
                <a:ea typeface="Calibri" panose="020F0502020204030204" pitchFamily="34" charset="0"/>
              </a:rPr>
              <a:t> Gender Variance)</a:t>
            </a:r>
            <a:r>
              <a:rPr lang="en-GB" sz="40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339800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E6FF1F-BD7C-44BD-9F1E-894A806F5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75" y="303123"/>
            <a:ext cx="9987158" cy="632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97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D3EEE-9A93-4A7B-BC81-A559BF475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3" y="383627"/>
            <a:ext cx="11533546" cy="605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13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3A99B6-A835-4E68-809F-E1F6DA145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679" y="22739"/>
            <a:ext cx="6702641" cy="681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6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D1D346-3DC7-415C-8EF6-F445D64EC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4" y="1482571"/>
            <a:ext cx="12144651" cy="404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71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40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Referrals to the Tavistock 1989 - 2017</vt:lpstr>
      <vt:lpstr>PowerPoint Presentation</vt:lpstr>
      <vt:lpstr>   GIRES supports the application of the term “sex” to biological factors and “gender” to psychosocial and cultural factors. Hence, male/female are terms for describing sex. Man/woman, or any variations between or outside these psychosocial categories, are terms for describing gender identity.'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Davies-Arai</dc:creator>
  <cp:lastModifiedBy>jo brew</cp:lastModifiedBy>
  <cp:revision>8</cp:revision>
  <dcterms:created xsi:type="dcterms:W3CDTF">2019-10-25T18:31:23Z</dcterms:created>
  <dcterms:modified xsi:type="dcterms:W3CDTF">2019-10-27T09:47:16Z</dcterms:modified>
</cp:coreProperties>
</file>